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1"/>
  </p:sldMasterIdLst>
  <p:notesMasterIdLst>
    <p:notesMasterId r:id="rId19"/>
  </p:notesMasterIdLst>
  <p:sldIdLst>
    <p:sldId id="269" r:id="rId2"/>
    <p:sldId id="256" r:id="rId3"/>
    <p:sldId id="270" r:id="rId4"/>
    <p:sldId id="272" r:id="rId5"/>
    <p:sldId id="276" r:id="rId6"/>
    <p:sldId id="277" r:id="rId7"/>
    <p:sldId id="278" r:id="rId8"/>
    <p:sldId id="281" r:id="rId9"/>
    <p:sldId id="271" r:id="rId10"/>
    <p:sldId id="275" r:id="rId11"/>
    <p:sldId id="279" r:id="rId12"/>
    <p:sldId id="280" r:id="rId13"/>
    <p:sldId id="261" r:id="rId14"/>
    <p:sldId id="273" r:id="rId15"/>
    <p:sldId id="268" r:id="rId16"/>
    <p:sldId id="274" r:id="rId17"/>
    <p:sldId id="267" r:id="rId18"/>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631"/>
  </p:normalViewPr>
  <p:slideViewPr>
    <p:cSldViewPr snapToGrid="0" snapToObjects="1">
      <p:cViewPr varScale="1">
        <p:scale>
          <a:sx n="76" d="100"/>
          <a:sy n="76" d="100"/>
        </p:scale>
        <p:origin x="114" y="6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it-IT"/>
          </a:p>
        </p:txBody>
      </p:sp>
      <p:sp>
        <p:nvSpPr>
          <p:cNvPr id="3" name="Segnaposto data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DE10575B-7140-264A-BC8C-F2F2331A07D8}" type="datetimeFigureOut">
              <a:rPr lang="it-IT" smtClean="0"/>
              <a:t>19/10/2017</a:t>
            </a:fld>
            <a:endParaRPr lang="it-IT"/>
          </a:p>
        </p:txBody>
      </p:sp>
      <p:sp>
        <p:nvSpPr>
          <p:cNvPr id="4" name="Segnaposto immagine diapositiva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it-IT"/>
          </a:p>
        </p:txBody>
      </p:sp>
      <p:sp>
        <p:nvSpPr>
          <p:cNvPr id="5" name="Segnaposto note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it-IT"/>
          </a:p>
        </p:txBody>
      </p:sp>
      <p:sp>
        <p:nvSpPr>
          <p:cNvPr id="7" name="Segnaposto numero diapositiva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D449A711-BE31-0143-AD8C-D693AB59D02A}" type="slidenum">
              <a:rPr lang="it-IT" smtClean="0"/>
              <a:t>‹#›</a:t>
            </a:fld>
            <a:endParaRPr lang="it-IT"/>
          </a:p>
        </p:txBody>
      </p:sp>
    </p:spTree>
    <p:extLst>
      <p:ext uri="{BB962C8B-B14F-4D97-AF65-F5344CB8AC3E}">
        <p14:creationId xmlns:p14="http://schemas.microsoft.com/office/powerpoint/2010/main" val="1471677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449A711-BE31-0143-AD8C-D693AB59D02A}" type="slidenum">
              <a:rPr lang="it-IT" smtClean="0"/>
              <a:t>2</a:t>
            </a:fld>
            <a:endParaRPr lang="it-IT"/>
          </a:p>
        </p:txBody>
      </p:sp>
    </p:spTree>
    <p:extLst>
      <p:ext uri="{BB962C8B-B14F-4D97-AF65-F5344CB8AC3E}">
        <p14:creationId xmlns:p14="http://schemas.microsoft.com/office/powerpoint/2010/main" val="17370685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it-IT"/>
              <a:t>Fare clic per modificare stile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r>
              <a:rPr lang="it-IT"/>
              <a:t>22 Sept. 2016</a:t>
            </a:r>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02111984F565}" type="slidenum">
              <a:rPr lang="en-US" smtClean="0"/>
              <a:t>‹#›</a:t>
            </a:fld>
            <a:endParaRPr lang="en-US" dirty="0"/>
          </a:p>
        </p:txBody>
      </p:sp>
      <p:pic>
        <p:nvPicPr>
          <p:cNvPr id="17" name="Immagine 16"/>
          <p:cNvPicPr>
            <a:picLocks noChangeAspect="1"/>
          </p:cNvPicPr>
          <p:nvPr userDrawn="1"/>
        </p:nvPicPr>
        <p:blipFill>
          <a:blip r:embed="rId3"/>
          <a:stretch>
            <a:fillRect/>
          </a:stretch>
        </p:blipFill>
        <p:spPr>
          <a:xfrm>
            <a:off x="1154953" y="769"/>
            <a:ext cx="1741778" cy="924590"/>
          </a:xfrm>
          <a:prstGeom prst="rect">
            <a:avLst/>
          </a:prstGeom>
        </p:spPr>
      </p:pic>
    </p:spTree>
    <p:extLst>
      <p:ext uri="{BB962C8B-B14F-4D97-AF65-F5344CB8AC3E}">
        <p14:creationId xmlns:p14="http://schemas.microsoft.com/office/powerpoint/2010/main" val="2112155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it-IT"/>
              <a:t>Fare clic per modificare stile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Trascinare l'immagine su un segnaposto o fare clic sull'icona per aggiungerla</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r>
              <a:rPr lang="it-IT"/>
              <a:t>22 Sept. 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636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it-IT"/>
              <a:t>Fare clic per modificare stile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r>
              <a:rPr lang="it-IT"/>
              <a:t>22 Sept. 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63080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it-IT"/>
              <a:t>Fare clic per modificare stile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r>
              <a:rPr lang="it-IT"/>
              <a:t>22 Sept. 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223752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it-IT"/>
              <a:t>Fare clic per modificare stile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r>
              <a:rPr lang="it-IT"/>
              <a:t>22 Sept. 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47291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it-IT"/>
              <a:t>Fare clic per modificare stile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it-IT"/>
              <a:t>22 Sept. 2016</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19417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it-IT"/>
              <a:t>Fare clic per modificare stile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Trascinare l'immagine su un segnaposto o fare clic sull'icona per aggiungerla</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Trascinare l'immagine su un segnaposto o fare clic sull'icona per aggiungerla</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Trascinare l'immagine su un segnaposto o fare clic sull'icona per aggiungerla</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it-IT"/>
              <a:t>22 Sept. 2016</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11911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it-IT"/>
              <a:t>Fare clic per modificare stile</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r>
              <a:rPr lang="it-IT"/>
              <a:t>22 Sept. 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68791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olo e testo verticali">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it-IT"/>
              <a:t>Fare clic per modificare stile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r>
              <a:rPr lang="it-IT"/>
              <a:t>22 Sept. 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48428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r>
              <a:rPr lang="it-IT"/>
              <a:t>22 Sept. 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pic>
        <p:nvPicPr>
          <p:cNvPr id="7" name="Immagine 6"/>
          <p:cNvPicPr>
            <a:picLocks noChangeAspect="1"/>
          </p:cNvPicPr>
          <p:nvPr userDrawn="1"/>
        </p:nvPicPr>
        <p:blipFill>
          <a:blip r:embed="rId2"/>
          <a:stretch>
            <a:fillRect/>
          </a:stretch>
        </p:blipFill>
        <p:spPr>
          <a:xfrm>
            <a:off x="1154953" y="769"/>
            <a:ext cx="1741778" cy="924590"/>
          </a:xfrm>
          <a:prstGeom prst="rect">
            <a:avLst/>
          </a:prstGeom>
        </p:spPr>
      </p:pic>
    </p:spTree>
    <p:extLst>
      <p:ext uri="{BB962C8B-B14F-4D97-AF65-F5344CB8AC3E}">
        <p14:creationId xmlns:p14="http://schemas.microsoft.com/office/powerpoint/2010/main" val="1085660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it-IT"/>
              <a:t>Fare clic per modificare stile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r>
              <a:rPr lang="it-IT" dirty="0"/>
              <a:t>22 </a:t>
            </a:r>
            <a:r>
              <a:rPr lang="it-IT" dirty="0" err="1"/>
              <a:t>Sept</a:t>
            </a:r>
            <a:r>
              <a:rPr lang="it-IT" dirty="0"/>
              <a:t>. 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76891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r>
              <a:rPr lang="it-IT" dirty="0"/>
              <a:t>22 </a:t>
            </a:r>
            <a:r>
              <a:rPr lang="it-IT" dirty="0" err="1"/>
              <a:t>Sept</a:t>
            </a:r>
            <a:r>
              <a:rPr lang="it-IT" dirty="0"/>
              <a:t>. 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85742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stile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r>
              <a:rPr lang="it-IT" dirty="0"/>
              <a:t>22 </a:t>
            </a:r>
            <a:r>
              <a:rPr lang="it-IT" dirty="0" err="1"/>
              <a:t>Sept</a:t>
            </a:r>
            <a:r>
              <a:rPr lang="it-IT" dirty="0"/>
              <a:t>. 2016</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99804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Date Placeholder 2"/>
          <p:cNvSpPr>
            <a:spLocks noGrp="1"/>
          </p:cNvSpPr>
          <p:nvPr>
            <p:ph type="dt" sz="half" idx="10"/>
          </p:nvPr>
        </p:nvSpPr>
        <p:spPr/>
        <p:txBody>
          <a:bodyPr/>
          <a:lstStyle/>
          <a:p>
            <a:r>
              <a:rPr lang="it-IT" dirty="0"/>
              <a:t>22 </a:t>
            </a:r>
            <a:r>
              <a:rPr lang="it-IT" dirty="0" err="1"/>
              <a:t>Sept</a:t>
            </a:r>
            <a:r>
              <a:rPr lang="it-IT" dirty="0"/>
              <a:t>. 2016</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pic>
        <p:nvPicPr>
          <p:cNvPr id="7" name="Immagine 6"/>
          <p:cNvPicPr>
            <a:picLocks noChangeAspect="1"/>
          </p:cNvPicPr>
          <p:nvPr userDrawn="1"/>
        </p:nvPicPr>
        <p:blipFill>
          <a:blip r:embed="rId2"/>
          <a:stretch>
            <a:fillRect/>
          </a:stretch>
        </p:blipFill>
        <p:spPr>
          <a:xfrm>
            <a:off x="1154953" y="769"/>
            <a:ext cx="1741778" cy="924590"/>
          </a:xfrm>
          <a:prstGeom prst="rect">
            <a:avLst/>
          </a:prstGeom>
        </p:spPr>
      </p:pic>
    </p:spTree>
    <p:extLst>
      <p:ext uri="{BB962C8B-B14F-4D97-AF65-F5344CB8AC3E}">
        <p14:creationId xmlns:p14="http://schemas.microsoft.com/office/powerpoint/2010/main" val="631023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t-IT" dirty="0"/>
              <a:t>22 </a:t>
            </a:r>
            <a:r>
              <a:rPr lang="it-IT" dirty="0" err="1"/>
              <a:t>Sept</a:t>
            </a:r>
            <a:r>
              <a:rPr lang="it-IT" dirty="0"/>
              <a:t>. 2016</a:t>
            </a:r>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pic>
        <p:nvPicPr>
          <p:cNvPr id="6" name="Immagine 5"/>
          <p:cNvPicPr>
            <a:picLocks noChangeAspect="1"/>
          </p:cNvPicPr>
          <p:nvPr userDrawn="1"/>
        </p:nvPicPr>
        <p:blipFill>
          <a:blip r:embed="rId2"/>
          <a:stretch>
            <a:fillRect/>
          </a:stretch>
        </p:blipFill>
        <p:spPr>
          <a:xfrm>
            <a:off x="1154953" y="14417"/>
            <a:ext cx="1741778" cy="924590"/>
          </a:xfrm>
          <a:prstGeom prst="rect">
            <a:avLst/>
          </a:prstGeom>
        </p:spPr>
      </p:pic>
    </p:spTree>
    <p:extLst>
      <p:ext uri="{BB962C8B-B14F-4D97-AF65-F5344CB8AC3E}">
        <p14:creationId xmlns:p14="http://schemas.microsoft.com/office/powerpoint/2010/main" val="1333043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it-IT"/>
              <a:t>Fare clic per modificare stile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r>
              <a:rPr lang="it-IT" dirty="0"/>
              <a:t>22 </a:t>
            </a:r>
            <a:r>
              <a:rPr lang="it-IT" dirty="0" err="1"/>
              <a:t>Sept</a:t>
            </a:r>
            <a:r>
              <a:rPr lang="it-IT" dirty="0"/>
              <a:t>. 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pic>
        <p:nvPicPr>
          <p:cNvPr id="21" name="Immagine 20"/>
          <p:cNvPicPr>
            <a:picLocks noChangeAspect="1"/>
          </p:cNvPicPr>
          <p:nvPr userDrawn="1"/>
        </p:nvPicPr>
        <p:blipFill>
          <a:blip r:embed="rId3"/>
          <a:stretch>
            <a:fillRect/>
          </a:stretch>
        </p:blipFill>
        <p:spPr>
          <a:xfrm>
            <a:off x="1154953" y="769"/>
            <a:ext cx="1741778" cy="924590"/>
          </a:xfrm>
          <a:prstGeom prst="rect">
            <a:avLst/>
          </a:prstGeom>
        </p:spPr>
      </p:pic>
    </p:spTree>
    <p:extLst>
      <p:ext uri="{BB962C8B-B14F-4D97-AF65-F5344CB8AC3E}">
        <p14:creationId xmlns:p14="http://schemas.microsoft.com/office/powerpoint/2010/main" val="1908799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it-IT"/>
              <a:t>Fare clic per modificare stile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Trascinare l'immagine su un segnaposto o fare clic sull'icona per aggiungerla</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r>
              <a:rPr lang="it-IT"/>
              <a:t>22 Sept. 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87049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userDrawn="1"/>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it-IT"/>
              <a:t>Fare clic per modificare stile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762151" y="6443489"/>
            <a:ext cx="990599" cy="304799"/>
          </a:xfrm>
          <a:prstGeom prst="rect">
            <a:avLst/>
          </a:prstGeom>
        </p:spPr>
        <p:txBody>
          <a:bodyPr vert="horz" lIns="91440" tIns="45720" rIns="91440" bIns="45720" rtlCol="0" anchor="t"/>
          <a:lstStyle>
            <a:lvl1pPr algn="r">
              <a:defRPr sz="1000" b="1" i="0">
                <a:solidFill>
                  <a:schemeClr val="accent1"/>
                </a:solidFill>
              </a:defRPr>
            </a:lvl1pPr>
          </a:lstStyle>
          <a:p>
            <a:r>
              <a:rPr lang="it-IT" dirty="0"/>
              <a:t>22 </a:t>
            </a:r>
            <a:r>
              <a:rPr lang="it-IT" dirty="0" err="1"/>
              <a:t>Sept</a:t>
            </a:r>
            <a:r>
              <a:rPr lang="it-IT" dirty="0"/>
              <a:t>. 2016</a:t>
            </a:r>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endParaRPr lang="en-US" dirty="0"/>
          </a:p>
        </p:txBody>
      </p:sp>
    </p:spTree>
    <p:extLst>
      <p:ext uri="{BB962C8B-B14F-4D97-AF65-F5344CB8AC3E}">
        <p14:creationId xmlns:p14="http://schemas.microsoft.com/office/powerpoint/2010/main" val="189155188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hf hdr="0" ftr="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hyperlink" Target="http://johnmaxwellteam.com/2017-DARIN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1263240" y="1629437"/>
            <a:ext cx="8825658" cy="4286453"/>
          </a:xfrm>
        </p:spPr>
        <p:txBody>
          <a:bodyPr/>
          <a:lstStyle/>
          <a:p>
            <a:pPr algn="ctr"/>
            <a:r>
              <a:rPr lang="en-US" b="1" dirty="0">
                <a:effectLst>
                  <a:outerShdw blurRad="38100" dist="38100" dir="2700000" algn="tl">
                    <a:srgbClr val="000000">
                      <a:alpha val="43137"/>
                    </a:srgbClr>
                  </a:outerShdw>
                </a:effectLst>
                <a:latin typeface="+mn-lt"/>
              </a:rPr>
              <a:t>Happy 20</a:t>
            </a:r>
            <a:r>
              <a:rPr lang="en-US" b="1" baseline="30000" dirty="0">
                <a:effectLst>
                  <a:outerShdw blurRad="38100" dist="38100" dir="2700000" algn="tl">
                    <a:srgbClr val="000000">
                      <a:alpha val="43137"/>
                    </a:srgbClr>
                  </a:outerShdw>
                </a:effectLst>
                <a:latin typeface="+mn-lt"/>
              </a:rPr>
              <a:t>th</a:t>
            </a:r>
            <a:r>
              <a:rPr lang="en-US" b="1" dirty="0">
                <a:effectLst>
                  <a:outerShdw blurRad="38100" dist="38100" dir="2700000" algn="tl">
                    <a:srgbClr val="000000">
                      <a:alpha val="43137"/>
                    </a:srgbClr>
                  </a:outerShdw>
                </a:effectLst>
                <a:latin typeface="+mn-lt"/>
              </a:rPr>
              <a:t> Birthday </a:t>
            </a:r>
            <a:br>
              <a:rPr lang="en-US" b="1" dirty="0">
                <a:effectLst>
                  <a:outerShdw blurRad="38100" dist="38100" dir="2700000" algn="tl">
                    <a:srgbClr val="000000">
                      <a:alpha val="43137"/>
                    </a:srgbClr>
                  </a:outerShdw>
                </a:effectLst>
                <a:latin typeface="+mn-lt"/>
              </a:rPr>
            </a:br>
            <a:r>
              <a:rPr lang="en-US" sz="5000" b="1" dirty="0">
                <a:effectLst>
                  <a:outerShdw blurRad="38100" dist="38100" dir="2700000" algn="tl">
                    <a:srgbClr val="000000">
                      <a:alpha val="43137"/>
                    </a:srgbClr>
                  </a:outerShdw>
                </a:effectLst>
                <a:latin typeface="+mn-lt"/>
              </a:rPr>
              <a:t>CH International</a:t>
            </a:r>
            <a:r>
              <a:rPr lang="en-US" b="1" dirty="0">
                <a:effectLst>
                  <a:outerShdw blurRad="38100" dist="38100" dir="2700000" algn="tl">
                    <a:srgbClr val="000000">
                      <a:alpha val="43137"/>
                    </a:srgbClr>
                  </a:outerShdw>
                </a:effectLst>
                <a:latin typeface="+mn-lt"/>
              </a:rPr>
              <a:t/>
            </a:r>
            <a:br>
              <a:rPr lang="en-US" b="1" dirty="0">
                <a:effectLst>
                  <a:outerShdw blurRad="38100" dist="38100" dir="2700000" algn="tl">
                    <a:srgbClr val="000000">
                      <a:alpha val="43137"/>
                    </a:srgbClr>
                  </a:outerShdw>
                </a:effectLst>
                <a:latin typeface="+mn-lt"/>
              </a:rPr>
            </a:br>
            <a:r>
              <a:rPr lang="en-US" b="1" dirty="0">
                <a:effectLst>
                  <a:outerShdw blurRad="38100" dist="38100" dir="2700000" algn="tl">
                    <a:srgbClr val="000000">
                      <a:alpha val="43137"/>
                    </a:srgbClr>
                  </a:outerShdw>
                </a:effectLst>
                <a:latin typeface="+mn-lt"/>
              </a:rPr>
              <a:t>&amp;</a:t>
            </a:r>
            <a:br>
              <a:rPr lang="en-US" b="1" dirty="0">
                <a:effectLst>
                  <a:outerShdw blurRad="38100" dist="38100" dir="2700000" algn="tl">
                    <a:srgbClr val="000000">
                      <a:alpha val="43137"/>
                    </a:srgbClr>
                  </a:outerShdw>
                </a:effectLst>
                <a:latin typeface="+mn-lt"/>
              </a:rPr>
            </a:br>
            <a:r>
              <a:rPr lang="en-US" sz="3800" b="1" dirty="0">
                <a:effectLst>
                  <a:outerShdw blurRad="38100" dist="38100" dir="2700000" algn="tl">
                    <a:srgbClr val="000000">
                      <a:alpha val="43137"/>
                    </a:srgbClr>
                  </a:outerShdw>
                </a:effectLst>
                <a:latin typeface="+mn-lt"/>
              </a:rPr>
              <a:t>Welcome to the Yearly Conference</a:t>
            </a:r>
            <a:r>
              <a:rPr lang="en-US" sz="4400" b="1" dirty="0">
                <a:effectLst>
                  <a:outerShdw blurRad="38100" dist="38100" dir="2700000" algn="tl">
                    <a:srgbClr val="000000">
                      <a:alpha val="43137"/>
                    </a:srgbClr>
                  </a:outerShdw>
                </a:effectLst>
                <a:latin typeface="+mn-lt"/>
              </a:rPr>
              <a:t/>
            </a:r>
            <a:br>
              <a:rPr lang="en-US" sz="4400" b="1" dirty="0">
                <a:effectLst>
                  <a:outerShdw blurRad="38100" dist="38100" dir="2700000" algn="tl">
                    <a:srgbClr val="000000">
                      <a:alpha val="43137"/>
                    </a:srgbClr>
                  </a:outerShdw>
                </a:effectLst>
                <a:latin typeface="+mn-lt"/>
              </a:rPr>
            </a:br>
            <a:r>
              <a:rPr lang="en-US" sz="3200" b="1" dirty="0">
                <a:effectLst>
                  <a:outerShdw blurRad="38100" dist="38100" dir="2700000" algn="tl">
                    <a:srgbClr val="000000">
                      <a:alpha val="43137"/>
                    </a:srgbClr>
                  </a:outerShdw>
                </a:effectLst>
                <a:latin typeface="+mn-lt"/>
              </a:rPr>
              <a:t>Dubai </a:t>
            </a:r>
            <a:r>
              <a:rPr lang="en-US" sz="4000" b="1" dirty="0">
                <a:effectLst>
                  <a:outerShdw blurRad="38100" dist="38100" dir="2700000" algn="tl">
                    <a:srgbClr val="000000">
                      <a:alpha val="43137"/>
                    </a:srgbClr>
                  </a:outerShdw>
                </a:effectLst>
                <a:latin typeface="+mn-lt"/>
              </a:rPr>
              <a:t>- </a:t>
            </a:r>
            <a:r>
              <a:rPr lang="en-US" sz="3200" b="1" dirty="0">
                <a:effectLst>
                  <a:outerShdw blurRad="38100" dist="38100" dir="2700000" algn="tl">
                    <a:srgbClr val="000000">
                      <a:alpha val="43137"/>
                    </a:srgbClr>
                  </a:outerShdw>
                </a:effectLst>
                <a:latin typeface="+mn-lt"/>
              </a:rPr>
              <a:t>Oct. 2017</a:t>
            </a:r>
            <a:r>
              <a:rPr lang="en-US" sz="4400" b="1" dirty="0">
                <a:effectLst>
                  <a:outerShdw blurRad="38100" dist="38100" dir="2700000" algn="tl">
                    <a:srgbClr val="000000">
                      <a:alpha val="43137"/>
                    </a:srgbClr>
                  </a:outerShdw>
                </a:effectLst>
                <a:latin typeface="+mn-lt"/>
              </a:rPr>
              <a:t/>
            </a:r>
            <a:br>
              <a:rPr lang="en-US" sz="4400" b="1" dirty="0">
                <a:effectLst>
                  <a:outerShdw blurRad="38100" dist="38100" dir="2700000" algn="tl">
                    <a:srgbClr val="000000">
                      <a:alpha val="43137"/>
                    </a:srgbClr>
                  </a:outerShdw>
                </a:effectLst>
                <a:latin typeface="+mn-lt"/>
              </a:rPr>
            </a:br>
            <a:endParaRPr lang="en-US" b="1" dirty="0">
              <a:effectLst>
                <a:outerShdw blurRad="38100" dist="38100" dir="2700000" algn="tl">
                  <a:srgbClr val="000000">
                    <a:alpha val="43137"/>
                  </a:srgbClr>
                </a:outerShdw>
              </a:effectLst>
              <a:latin typeface="+mn-lt"/>
            </a:endParaRPr>
          </a:p>
        </p:txBody>
      </p:sp>
      <p:sp>
        <p:nvSpPr>
          <p:cNvPr id="4" name="Segnaposto data 3"/>
          <p:cNvSpPr>
            <a:spLocks noGrp="1"/>
          </p:cNvSpPr>
          <p:nvPr>
            <p:ph type="dt" sz="half" idx="10"/>
          </p:nvPr>
        </p:nvSpPr>
        <p:spPr/>
        <p:txBody>
          <a:bodyPr/>
          <a:lstStyle/>
          <a:p>
            <a:r>
              <a:rPr lang="it-IT" dirty="0"/>
              <a:t>25 </a:t>
            </a:r>
            <a:r>
              <a:rPr lang="it-IT" dirty="0" err="1"/>
              <a:t>Oct</a:t>
            </a:r>
            <a:r>
              <a:rPr lang="it-IT" dirty="0"/>
              <a:t>. 2017</a:t>
            </a:r>
            <a:endParaRPr lang="en-US" dirty="0"/>
          </a:p>
        </p:txBody>
      </p:sp>
      <p:sp>
        <p:nvSpPr>
          <p:cNvPr id="5" name="Segnaposto numero diapositiva 4"/>
          <p:cNvSpPr>
            <a:spLocks noGrp="1"/>
          </p:cNvSpPr>
          <p:nvPr>
            <p:ph type="sldNum" sz="quarter" idx="12"/>
          </p:nvPr>
        </p:nvSpPr>
        <p:spPr/>
        <p:txBody>
          <a:bodyPr/>
          <a:lstStyle/>
          <a:p>
            <a:fld id="{D57F1E4F-1CFF-5643-939E-02111984F565}" type="slidenum">
              <a:rPr lang="en-US" smtClean="0"/>
              <a:t>1</a:t>
            </a:fld>
            <a:endParaRPr lang="en-US" dirty="0"/>
          </a:p>
        </p:txBody>
      </p:sp>
    </p:spTree>
    <p:extLst>
      <p:ext uri="{BB962C8B-B14F-4D97-AF65-F5344CB8AC3E}">
        <p14:creationId xmlns:p14="http://schemas.microsoft.com/office/powerpoint/2010/main" val="37021583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dirty="0"/>
              <a:t>25 </a:t>
            </a:r>
            <a:r>
              <a:rPr lang="it-IT" dirty="0" err="1"/>
              <a:t>Oct</a:t>
            </a:r>
            <a:r>
              <a:rPr lang="it-IT" dirty="0"/>
              <a:t>. 2017</a:t>
            </a:r>
            <a:endParaRPr lang="en-US" dirty="0"/>
          </a:p>
        </p:txBody>
      </p:sp>
      <p:sp>
        <p:nvSpPr>
          <p:cNvPr id="5" name="Segnaposto numero diapositiva 4"/>
          <p:cNvSpPr>
            <a:spLocks noGrp="1"/>
          </p:cNvSpPr>
          <p:nvPr>
            <p:ph type="sldNum" sz="quarter" idx="12"/>
          </p:nvPr>
        </p:nvSpPr>
        <p:spPr/>
        <p:txBody>
          <a:bodyPr/>
          <a:lstStyle/>
          <a:p>
            <a:fld id="{D57F1E4F-1CFF-5643-939E-02111984F565}" type="slidenum">
              <a:rPr lang="en-US" smtClean="0"/>
              <a:t>10</a:t>
            </a:fld>
            <a:endParaRPr lang="en-US" dirty="0"/>
          </a:p>
        </p:txBody>
      </p:sp>
      <p:sp>
        <p:nvSpPr>
          <p:cNvPr id="21" name="Titolo 1"/>
          <p:cNvSpPr txBox="1">
            <a:spLocks/>
          </p:cNvSpPr>
          <p:nvPr/>
        </p:nvSpPr>
        <p:spPr bwMode="gray">
          <a:xfrm>
            <a:off x="1154953" y="973668"/>
            <a:ext cx="8761413" cy="6888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What has been done: New </a:t>
            </a:r>
            <a:r>
              <a:rPr lang="en-US" b="1" dirty="0" smtClean="0"/>
              <a:t>initiatives</a:t>
            </a:r>
            <a:endParaRPr lang="it-IT" dirty="0"/>
          </a:p>
          <a:p>
            <a:endParaRPr lang="en-US" sz="1400" dirty="0"/>
          </a:p>
        </p:txBody>
      </p:sp>
      <p:sp>
        <p:nvSpPr>
          <p:cNvPr id="3" name="Rettangolo 2">
            <a:extLst>
              <a:ext uri="{FF2B5EF4-FFF2-40B4-BE49-F238E27FC236}">
                <a16:creationId xmlns:a16="http://schemas.microsoft.com/office/drawing/2014/main" xmlns="" id="{EC4064E6-A846-405D-8B45-32AFC66D02F8}"/>
              </a:ext>
            </a:extLst>
          </p:cNvPr>
          <p:cNvSpPr/>
          <p:nvPr/>
        </p:nvSpPr>
        <p:spPr>
          <a:xfrm>
            <a:off x="484909" y="2422134"/>
            <a:ext cx="11267841" cy="2693045"/>
          </a:xfrm>
          <a:prstGeom prst="rect">
            <a:avLst/>
          </a:prstGeom>
        </p:spPr>
        <p:txBody>
          <a:bodyPr wrap="square">
            <a:spAutoFit/>
          </a:bodyPr>
          <a:lstStyle/>
          <a:p>
            <a:pPr algn="just">
              <a:spcAft>
                <a:spcPts val="600"/>
              </a:spcAft>
            </a:pPr>
            <a:endParaRPr lang="en-US" dirty="0">
              <a:solidFill>
                <a:srgbClr val="003F77"/>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n-US" dirty="0">
                <a:solidFill>
                  <a:srgbClr val="003F77"/>
                </a:solidFill>
                <a:latin typeface="Calibri" panose="020F0502020204030204" pitchFamily="34" charset="0"/>
                <a:ea typeface="Calibri" panose="020F0502020204030204" pitchFamily="34" charset="0"/>
                <a:cs typeface="Times New Roman" panose="02020603050405020304" pitchFamily="18" charset="0"/>
              </a:rPr>
              <a:t>The </a:t>
            </a:r>
            <a:r>
              <a:rPr lang="en-US" b="1" dirty="0">
                <a:solidFill>
                  <a:srgbClr val="003F77"/>
                </a:solidFill>
                <a:latin typeface="Calibri" panose="020F0502020204030204" pitchFamily="34" charset="0"/>
                <a:ea typeface="Calibri" panose="020F0502020204030204" pitchFamily="34" charset="0"/>
                <a:cs typeface="Times New Roman" panose="02020603050405020304" pitchFamily="18" charset="0"/>
              </a:rPr>
              <a:t>Staff Exchange Program </a:t>
            </a:r>
            <a:r>
              <a:rPr lang="en-US" dirty="0">
                <a:solidFill>
                  <a:srgbClr val="003F77"/>
                </a:solidFill>
                <a:latin typeface="Calibri" panose="020F0502020204030204" pitchFamily="34" charset="0"/>
                <a:ea typeface="Calibri" panose="020F0502020204030204" pitchFamily="34" charset="0"/>
                <a:cs typeface="Times New Roman" panose="02020603050405020304" pitchFamily="18" charset="0"/>
              </a:rPr>
              <a:t>among various network members started in September when Ulyana Bazyuk from Czech Republic spent 3 weeks in Milan to develop the international experience between members</a:t>
            </a:r>
            <a:r>
              <a:rPr lang="en-US" dirty="0" smtClean="0">
                <a:solidFill>
                  <a:srgbClr val="003F77"/>
                </a:solidFill>
                <a:latin typeface="Calibri" panose="020F0502020204030204" pitchFamily="34" charset="0"/>
                <a:ea typeface="Calibri" panose="020F0502020204030204" pitchFamily="34" charset="0"/>
                <a:cs typeface="Times New Roman" panose="02020603050405020304" pitchFamily="18" charset="0"/>
              </a:rPr>
              <a:t>. Monika will say a few words about </a:t>
            </a:r>
            <a:r>
              <a:rPr lang="en-US" dirty="0" err="1" smtClean="0">
                <a:solidFill>
                  <a:srgbClr val="003F77"/>
                </a:solidFill>
                <a:latin typeface="Calibri" panose="020F0502020204030204" pitchFamily="34" charset="0"/>
                <a:ea typeface="Calibri" panose="020F0502020204030204" pitchFamily="34" charset="0"/>
                <a:cs typeface="Times New Roman" panose="02020603050405020304" pitchFamily="18" charset="0"/>
              </a:rPr>
              <a:t>Uli’s</a:t>
            </a:r>
            <a:r>
              <a:rPr lang="en-US" dirty="0" smtClean="0">
                <a:solidFill>
                  <a:srgbClr val="003F77"/>
                </a:solidFill>
                <a:latin typeface="Calibri" panose="020F0502020204030204" pitchFamily="34" charset="0"/>
                <a:ea typeface="Calibri" panose="020F0502020204030204" pitchFamily="34" charset="0"/>
                <a:cs typeface="Times New Roman" panose="02020603050405020304" pitchFamily="18" charset="0"/>
              </a:rPr>
              <a:t> and their firm’s experience of this exchange. </a:t>
            </a:r>
            <a:endParaRPr lang="en-US" dirty="0">
              <a:solidFill>
                <a:srgbClr val="003F77"/>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endParaRPr lang="it-IT" dirty="0">
              <a:solidFill>
                <a:srgbClr val="003F77"/>
              </a:solidFill>
              <a:latin typeface="Calibri" panose="020F0502020204030204" pitchFamily="34" charset="0"/>
              <a:cs typeface="Times New Roman" panose="02020603050405020304" pitchFamily="18" charset="0"/>
            </a:endParaRPr>
          </a:p>
          <a:p>
            <a:pPr algn="just">
              <a:spcAft>
                <a:spcPts val="600"/>
              </a:spcAft>
            </a:pPr>
            <a:r>
              <a:rPr lang="en-US" dirty="0">
                <a:solidFill>
                  <a:srgbClr val="003F77"/>
                </a:solidFill>
                <a:latin typeface="Calibri" panose="020F0502020204030204" pitchFamily="34" charset="0"/>
                <a:cs typeface="Times New Roman" panose="02020603050405020304" pitchFamily="18" charset="0"/>
              </a:rPr>
              <a:t>Besides </a:t>
            </a:r>
            <a:r>
              <a:rPr lang="en-US" b="1" dirty="0" err="1">
                <a:solidFill>
                  <a:srgbClr val="003F77"/>
                </a:solidFill>
                <a:latin typeface="Calibri" panose="020F0502020204030204" pitchFamily="34" charset="0"/>
                <a:cs typeface="Times New Roman" panose="02020603050405020304" pitchFamily="18" charset="0"/>
              </a:rPr>
              <a:t>Kjetil</a:t>
            </a:r>
            <a:r>
              <a:rPr lang="en-US" b="1" dirty="0">
                <a:solidFill>
                  <a:srgbClr val="003F77"/>
                </a:solidFill>
                <a:latin typeface="Calibri" panose="020F0502020204030204" pitchFamily="34" charset="0"/>
                <a:cs typeface="Times New Roman" panose="02020603050405020304" pitchFamily="18" charset="0"/>
              </a:rPr>
              <a:t> </a:t>
            </a:r>
            <a:r>
              <a:rPr lang="en-US" b="1" dirty="0" err="1">
                <a:solidFill>
                  <a:srgbClr val="003F77"/>
                </a:solidFill>
                <a:latin typeface="Calibri" panose="020F0502020204030204" pitchFamily="34" charset="0"/>
                <a:cs typeface="Times New Roman" panose="02020603050405020304" pitchFamily="18" charset="0"/>
              </a:rPr>
              <a:t>Haug</a:t>
            </a:r>
            <a:r>
              <a:rPr lang="en-US" b="1" dirty="0">
                <a:solidFill>
                  <a:srgbClr val="003F77"/>
                </a:solidFill>
                <a:latin typeface="Calibri" panose="020F0502020204030204" pitchFamily="34" charset="0"/>
                <a:cs typeface="Times New Roman" panose="02020603050405020304" pitchFamily="18" charset="0"/>
              </a:rPr>
              <a:t> </a:t>
            </a:r>
            <a:r>
              <a:rPr lang="en-US" dirty="0">
                <a:solidFill>
                  <a:srgbClr val="003F77"/>
                </a:solidFill>
                <a:latin typeface="Calibri" panose="020F0502020204030204" pitchFamily="34" charset="0"/>
                <a:cs typeface="Times New Roman" panose="02020603050405020304" pitchFamily="18" charset="0"/>
              </a:rPr>
              <a:t>from Norway should start his exchange program in Milan for 2 week in January</a:t>
            </a:r>
            <a:r>
              <a:rPr lang="it-IT" dirty="0">
                <a:solidFill>
                  <a:srgbClr val="003F77"/>
                </a:solidFill>
                <a:latin typeface="Calibri" panose="020F0502020204030204" pitchFamily="34" charset="0"/>
                <a:cs typeface="Times New Roman" panose="02020603050405020304" pitchFamily="18" charset="0"/>
              </a:rPr>
              <a:t> 2018.</a:t>
            </a:r>
          </a:p>
          <a:p>
            <a:pPr algn="just">
              <a:spcAft>
                <a:spcPts val="600"/>
              </a:spcAft>
            </a:pPr>
            <a:endParaRPr lang="it-IT" dirty="0">
              <a:solidFill>
                <a:srgbClr val="003F77"/>
              </a:solidFill>
              <a:latin typeface="Calibri" panose="020F0502020204030204" pitchFamily="34" charset="0"/>
              <a:cs typeface="Times New Roman" panose="02020603050405020304" pitchFamily="18" charset="0"/>
            </a:endParaRPr>
          </a:p>
          <a:p>
            <a:pPr algn="just">
              <a:spcAft>
                <a:spcPts val="600"/>
              </a:spcAft>
            </a:pPr>
            <a:endParaRPr lang="en-US" dirty="0">
              <a:solidFill>
                <a:srgbClr val="003F77"/>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4973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dirty="0"/>
              <a:t>25 </a:t>
            </a:r>
            <a:r>
              <a:rPr lang="it-IT" dirty="0" err="1"/>
              <a:t>Oct</a:t>
            </a:r>
            <a:r>
              <a:rPr lang="it-IT" dirty="0"/>
              <a:t>. 2017</a:t>
            </a:r>
            <a:endParaRPr lang="en-US" dirty="0"/>
          </a:p>
        </p:txBody>
      </p:sp>
      <p:sp>
        <p:nvSpPr>
          <p:cNvPr id="5" name="Segnaposto numero diapositiva 4"/>
          <p:cNvSpPr>
            <a:spLocks noGrp="1"/>
          </p:cNvSpPr>
          <p:nvPr>
            <p:ph type="sldNum" sz="quarter" idx="12"/>
          </p:nvPr>
        </p:nvSpPr>
        <p:spPr/>
        <p:txBody>
          <a:bodyPr/>
          <a:lstStyle/>
          <a:p>
            <a:fld id="{D57F1E4F-1CFF-5643-939E-02111984F565}" type="slidenum">
              <a:rPr lang="en-US" smtClean="0"/>
              <a:t>11</a:t>
            </a:fld>
            <a:endParaRPr lang="en-US" dirty="0"/>
          </a:p>
        </p:txBody>
      </p:sp>
      <p:sp>
        <p:nvSpPr>
          <p:cNvPr id="21" name="Titolo 1"/>
          <p:cNvSpPr txBox="1">
            <a:spLocks/>
          </p:cNvSpPr>
          <p:nvPr/>
        </p:nvSpPr>
        <p:spPr bwMode="gray">
          <a:xfrm>
            <a:off x="1154953" y="973668"/>
            <a:ext cx="8761413" cy="6888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What has been done: New </a:t>
            </a:r>
            <a:r>
              <a:rPr lang="en-US" b="1" dirty="0" smtClean="0"/>
              <a:t>initiatives</a:t>
            </a:r>
            <a:endParaRPr lang="it-IT" dirty="0"/>
          </a:p>
          <a:p>
            <a:endParaRPr lang="en-US" sz="1400" dirty="0"/>
          </a:p>
        </p:txBody>
      </p:sp>
      <p:sp>
        <p:nvSpPr>
          <p:cNvPr id="3" name="Rettangolo 2">
            <a:extLst>
              <a:ext uri="{FF2B5EF4-FFF2-40B4-BE49-F238E27FC236}">
                <a16:creationId xmlns:a16="http://schemas.microsoft.com/office/drawing/2014/main" xmlns="" id="{EC4064E6-A846-405D-8B45-32AFC66D02F8}"/>
              </a:ext>
            </a:extLst>
          </p:cNvPr>
          <p:cNvSpPr/>
          <p:nvPr/>
        </p:nvSpPr>
        <p:spPr>
          <a:xfrm>
            <a:off x="484909" y="2422134"/>
            <a:ext cx="11267841" cy="2616101"/>
          </a:xfrm>
          <a:prstGeom prst="rect">
            <a:avLst/>
          </a:prstGeom>
        </p:spPr>
        <p:txBody>
          <a:bodyPr wrap="square">
            <a:spAutoFit/>
          </a:bodyPr>
          <a:lstStyle/>
          <a:p>
            <a:pPr algn="just">
              <a:spcAft>
                <a:spcPts val="600"/>
              </a:spcAft>
            </a:pPr>
            <a:endParaRPr lang="en-US" dirty="0">
              <a:solidFill>
                <a:srgbClr val="003F77"/>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n-US" dirty="0" smtClean="0">
                <a:solidFill>
                  <a:srgbClr val="003F77"/>
                </a:solidFill>
                <a:latin typeface="Calibri" panose="020F0502020204030204" pitchFamily="34" charset="0"/>
                <a:cs typeface="Times New Roman" panose="02020603050405020304" pitchFamily="18" charset="0"/>
              </a:rPr>
              <a:t>The </a:t>
            </a:r>
            <a:r>
              <a:rPr lang="en-US" dirty="0">
                <a:solidFill>
                  <a:srgbClr val="003F77"/>
                </a:solidFill>
                <a:latin typeface="Calibri" panose="020F0502020204030204" pitchFamily="34" charset="0"/>
                <a:cs typeface="Times New Roman" panose="02020603050405020304" pitchFamily="18" charset="0"/>
              </a:rPr>
              <a:t>first </a:t>
            </a:r>
            <a:r>
              <a:rPr lang="en-US" b="1" dirty="0">
                <a:solidFill>
                  <a:srgbClr val="003F77"/>
                </a:solidFill>
                <a:latin typeface="Calibri" panose="020F0502020204030204" pitchFamily="34" charset="0"/>
                <a:cs typeface="Times New Roman" panose="02020603050405020304" pitchFamily="18" charset="0"/>
              </a:rPr>
              <a:t>One to One Business Support Clinic </a:t>
            </a:r>
            <a:r>
              <a:rPr lang="en-US" dirty="0">
                <a:solidFill>
                  <a:srgbClr val="003F77"/>
                </a:solidFill>
                <a:latin typeface="Calibri" panose="020F0502020204030204" pitchFamily="34" charset="0"/>
                <a:cs typeface="Times New Roman" panose="02020603050405020304" pitchFamily="18" charset="0"/>
              </a:rPr>
              <a:t>started in October when Italy and Portugal met each other to gain and understanding their business, services offering, client profiles, etc. It was the opportunity to share ideas for increasing business efficiency, effectiveness and </a:t>
            </a:r>
            <a:r>
              <a:rPr lang="en-US" dirty="0" smtClean="0">
                <a:solidFill>
                  <a:srgbClr val="003F77"/>
                </a:solidFill>
                <a:latin typeface="Calibri" panose="020F0502020204030204" pitchFamily="34" charset="0"/>
                <a:cs typeface="Times New Roman" panose="02020603050405020304" pitchFamily="18" charset="0"/>
              </a:rPr>
              <a:t>growth. Andrew will now say a few words about the experience from his point of view. </a:t>
            </a:r>
          </a:p>
          <a:p>
            <a:pPr algn="just">
              <a:spcAft>
                <a:spcPts val="600"/>
              </a:spcAft>
            </a:pPr>
            <a:r>
              <a:rPr lang="en-US" dirty="0" smtClean="0">
                <a:solidFill>
                  <a:srgbClr val="003F77"/>
                </a:solidFill>
                <a:latin typeface="Calibri" panose="020F0502020204030204" pitchFamily="34" charset="0"/>
                <a:cs typeface="Times New Roman" panose="02020603050405020304" pitchFamily="18" charset="0"/>
              </a:rPr>
              <a:t> </a:t>
            </a:r>
            <a:endParaRPr lang="en-US" dirty="0">
              <a:solidFill>
                <a:srgbClr val="003F77"/>
              </a:solidFill>
              <a:latin typeface="Calibri" panose="020F0502020204030204" pitchFamily="34" charset="0"/>
              <a:cs typeface="Times New Roman" panose="02020603050405020304" pitchFamily="18" charset="0"/>
            </a:endParaRPr>
          </a:p>
          <a:p>
            <a:pPr algn="just">
              <a:spcAft>
                <a:spcPts val="600"/>
              </a:spcAft>
            </a:pPr>
            <a:r>
              <a:rPr lang="en-US" dirty="0" smtClean="0">
                <a:solidFill>
                  <a:srgbClr val="003F77"/>
                </a:solidFill>
                <a:latin typeface="Calibri" panose="020F0502020204030204" pitchFamily="34" charset="0"/>
                <a:cs typeface="Times New Roman" panose="02020603050405020304" pitchFamily="18" charset="0"/>
              </a:rPr>
              <a:t>If anyone </a:t>
            </a:r>
            <a:r>
              <a:rPr lang="en-US" dirty="0">
                <a:solidFill>
                  <a:srgbClr val="003F77"/>
                </a:solidFill>
                <a:latin typeface="Calibri" panose="020F0502020204030204" pitchFamily="34" charset="0"/>
                <a:cs typeface="Times New Roman" panose="02020603050405020304" pitchFamily="18" charset="0"/>
              </a:rPr>
              <a:t>would like to attend the same meeting just share with the board.</a:t>
            </a:r>
          </a:p>
          <a:p>
            <a:pPr algn="just">
              <a:spcAft>
                <a:spcPts val="600"/>
              </a:spcAft>
            </a:pPr>
            <a:endParaRPr lang="en-US" dirty="0">
              <a:solidFill>
                <a:srgbClr val="003F77"/>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0221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dirty="0"/>
              <a:t>25 </a:t>
            </a:r>
            <a:r>
              <a:rPr lang="it-IT" dirty="0" err="1"/>
              <a:t>Oct</a:t>
            </a:r>
            <a:r>
              <a:rPr lang="it-IT" dirty="0"/>
              <a:t>. 2017</a:t>
            </a:r>
            <a:endParaRPr lang="en-US" dirty="0"/>
          </a:p>
        </p:txBody>
      </p:sp>
      <p:sp>
        <p:nvSpPr>
          <p:cNvPr id="5" name="Segnaposto numero diapositiva 4"/>
          <p:cNvSpPr>
            <a:spLocks noGrp="1"/>
          </p:cNvSpPr>
          <p:nvPr>
            <p:ph type="sldNum" sz="quarter" idx="12"/>
          </p:nvPr>
        </p:nvSpPr>
        <p:spPr/>
        <p:txBody>
          <a:bodyPr/>
          <a:lstStyle/>
          <a:p>
            <a:fld id="{D57F1E4F-1CFF-5643-939E-02111984F565}" type="slidenum">
              <a:rPr lang="en-US" smtClean="0"/>
              <a:t>12</a:t>
            </a:fld>
            <a:endParaRPr lang="en-US" dirty="0"/>
          </a:p>
        </p:txBody>
      </p:sp>
      <p:sp>
        <p:nvSpPr>
          <p:cNvPr id="21" name="Titolo 1"/>
          <p:cNvSpPr txBox="1">
            <a:spLocks/>
          </p:cNvSpPr>
          <p:nvPr/>
        </p:nvSpPr>
        <p:spPr bwMode="gray">
          <a:xfrm>
            <a:off x="1154953" y="973668"/>
            <a:ext cx="8761413" cy="6888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What has been done: </a:t>
            </a:r>
            <a:r>
              <a:rPr lang="en-US" b="1" dirty="0" smtClean="0"/>
              <a:t>New activity</a:t>
            </a:r>
            <a:endParaRPr lang="it-IT" dirty="0"/>
          </a:p>
          <a:p>
            <a:endParaRPr lang="en-US" sz="1400" dirty="0"/>
          </a:p>
        </p:txBody>
      </p:sp>
      <p:sp>
        <p:nvSpPr>
          <p:cNvPr id="3" name="Rettangolo 2">
            <a:extLst>
              <a:ext uri="{FF2B5EF4-FFF2-40B4-BE49-F238E27FC236}">
                <a16:creationId xmlns:a16="http://schemas.microsoft.com/office/drawing/2014/main" xmlns="" id="{EC4064E6-A846-405D-8B45-32AFC66D02F8}"/>
              </a:ext>
            </a:extLst>
          </p:cNvPr>
          <p:cNvSpPr/>
          <p:nvPr/>
        </p:nvSpPr>
        <p:spPr>
          <a:xfrm>
            <a:off x="484909" y="2422134"/>
            <a:ext cx="11267841" cy="3924151"/>
          </a:xfrm>
          <a:prstGeom prst="rect">
            <a:avLst/>
          </a:prstGeom>
        </p:spPr>
        <p:txBody>
          <a:bodyPr wrap="square">
            <a:spAutoFit/>
          </a:bodyPr>
          <a:lstStyle/>
          <a:p>
            <a:pPr algn="just">
              <a:spcAft>
                <a:spcPts val="600"/>
              </a:spcAft>
            </a:pPr>
            <a:r>
              <a:rPr lang="en-US" dirty="0" smtClean="0">
                <a:solidFill>
                  <a:srgbClr val="003F77"/>
                </a:solidFill>
                <a:latin typeface="Calibri" panose="020F0502020204030204" pitchFamily="34" charset="0"/>
                <a:cs typeface="Times New Roman" panose="02020603050405020304" pitchFamily="18" charset="0"/>
              </a:rPr>
              <a:t>CH International is now a member of the International Trade Council and have had the opportunity to feature prominently in their ‘2017 Global Business Confidence Survey’, where we have provided introductory commentary to the results and featured an advert. </a:t>
            </a:r>
          </a:p>
          <a:p>
            <a:pPr algn="just">
              <a:spcAft>
                <a:spcPts val="600"/>
              </a:spcAft>
            </a:pPr>
            <a:endParaRPr lang="en-US" dirty="0" smtClean="0">
              <a:solidFill>
                <a:srgbClr val="003F77"/>
              </a:solidFill>
              <a:latin typeface="Calibri" panose="020F0502020204030204" pitchFamily="34" charset="0"/>
              <a:cs typeface="Times New Roman" panose="02020603050405020304" pitchFamily="18" charset="0"/>
            </a:endParaRPr>
          </a:p>
          <a:p>
            <a:pPr algn="just">
              <a:spcAft>
                <a:spcPts val="600"/>
              </a:spcAft>
            </a:pPr>
            <a:r>
              <a:rPr lang="en-US" dirty="0" smtClean="0">
                <a:solidFill>
                  <a:srgbClr val="003F77"/>
                </a:solidFill>
                <a:latin typeface="Calibri" panose="020F0502020204030204" pitchFamily="34" charset="0"/>
              </a:rPr>
              <a:t>The </a:t>
            </a:r>
            <a:r>
              <a:rPr lang="en-US" dirty="0">
                <a:solidFill>
                  <a:srgbClr val="003F77"/>
                </a:solidFill>
                <a:latin typeface="Calibri" panose="020F0502020204030204" pitchFamily="34" charset="0"/>
              </a:rPr>
              <a:t>survey measures business confidence, challenges and innovations for the coming 12 </a:t>
            </a:r>
            <a:r>
              <a:rPr lang="en-US" dirty="0" smtClean="0">
                <a:solidFill>
                  <a:srgbClr val="003F77"/>
                </a:solidFill>
                <a:latin typeface="Calibri" panose="020F0502020204030204" pitchFamily="34" charset="0"/>
              </a:rPr>
              <a:t>months and the survey </a:t>
            </a:r>
            <a:r>
              <a:rPr lang="en-US" dirty="0">
                <a:solidFill>
                  <a:srgbClr val="003F77"/>
                </a:solidFill>
                <a:latin typeface="Calibri" panose="020F0502020204030204" pitchFamily="34" charset="0"/>
              </a:rPr>
              <a:t>results </a:t>
            </a:r>
            <a:r>
              <a:rPr lang="en-US" dirty="0" smtClean="0">
                <a:solidFill>
                  <a:srgbClr val="003F77"/>
                </a:solidFill>
                <a:latin typeface="Calibri" panose="020F0502020204030204" pitchFamily="34" charset="0"/>
              </a:rPr>
              <a:t>were </a:t>
            </a:r>
            <a:r>
              <a:rPr lang="en-US" dirty="0">
                <a:solidFill>
                  <a:srgbClr val="003F77"/>
                </a:solidFill>
                <a:latin typeface="Calibri" panose="020F0502020204030204" pitchFamily="34" charset="0"/>
              </a:rPr>
              <a:t>shared with the governments of 191 countries, 1318 Chambers of Commerce, 499 industry associations and </a:t>
            </a:r>
            <a:r>
              <a:rPr lang="en-US" dirty="0" smtClean="0">
                <a:solidFill>
                  <a:srgbClr val="003F77"/>
                </a:solidFill>
                <a:latin typeface="Calibri" panose="020F0502020204030204" pitchFamily="34" charset="0"/>
              </a:rPr>
              <a:t>directly </a:t>
            </a:r>
            <a:r>
              <a:rPr lang="en-US" dirty="0">
                <a:solidFill>
                  <a:srgbClr val="003F77"/>
                </a:solidFill>
                <a:latin typeface="Calibri" panose="020F0502020204030204" pitchFamily="34" charset="0"/>
              </a:rPr>
              <a:t>emailed to </a:t>
            </a:r>
            <a:r>
              <a:rPr lang="en-US" b="1" u="sng" dirty="0">
                <a:solidFill>
                  <a:srgbClr val="003F77"/>
                </a:solidFill>
                <a:latin typeface="Calibri" panose="020F0502020204030204" pitchFamily="34" charset="0"/>
              </a:rPr>
              <a:t>1,221,954</a:t>
            </a:r>
            <a:r>
              <a:rPr lang="en-US" dirty="0">
                <a:solidFill>
                  <a:srgbClr val="003F77"/>
                </a:solidFill>
                <a:latin typeface="Calibri" panose="020F0502020204030204" pitchFamily="34" charset="0"/>
              </a:rPr>
              <a:t> CEO’s from a wide range of industries.</a:t>
            </a:r>
            <a:endParaRPr lang="en-GB" dirty="0">
              <a:solidFill>
                <a:srgbClr val="003F77"/>
              </a:solidFill>
              <a:latin typeface="Calibri" panose="020F0502020204030204" pitchFamily="34" charset="0"/>
            </a:endParaRPr>
          </a:p>
          <a:p>
            <a:r>
              <a:rPr lang="en-US" dirty="0">
                <a:solidFill>
                  <a:srgbClr val="003F77"/>
                </a:solidFill>
                <a:latin typeface="Calibri" panose="020F0502020204030204" pitchFamily="34" charset="0"/>
              </a:rPr>
              <a:t> </a:t>
            </a:r>
            <a:endParaRPr lang="en-US" dirty="0" smtClean="0">
              <a:solidFill>
                <a:srgbClr val="003F77"/>
              </a:solidFill>
              <a:latin typeface="Calibri" panose="020F0502020204030204" pitchFamily="34" charset="0"/>
            </a:endParaRPr>
          </a:p>
          <a:p>
            <a:r>
              <a:rPr lang="en-US" dirty="0" smtClean="0">
                <a:solidFill>
                  <a:srgbClr val="003F77"/>
                </a:solidFill>
                <a:latin typeface="Calibri" panose="020F0502020204030204" pitchFamily="34" charset="0"/>
                <a:cs typeface="Times New Roman" panose="02020603050405020304" pitchFamily="18" charset="0"/>
              </a:rPr>
              <a:t>This survey has just been published and </a:t>
            </a:r>
            <a:r>
              <a:rPr lang="en-US" dirty="0">
                <a:solidFill>
                  <a:srgbClr val="003F77"/>
                </a:solidFill>
                <a:latin typeface="Calibri" panose="020F0502020204030204" pitchFamily="34" charset="0"/>
                <a:cs typeface="Times New Roman" panose="02020603050405020304" pitchFamily="18" charset="0"/>
              </a:rPr>
              <a:t>w</a:t>
            </a:r>
            <a:r>
              <a:rPr lang="en-US" dirty="0" smtClean="0">
                <a:solidFill>
                  <a:srgbClr val="003F77"/>
                </a:solidFill>
                <a:latin typeface="Calibri" panose="020F0502020204030204" pitchFamily="34" charset="0"/>
                <a:cs typeface="Times New Roman" panose="02020603050405020304" pitchFamily="18" charset="0"/>
              </a:rPr>
              <a:t>e will share it with you all! </a:t>
            </a:r>
          </a:p>
          <a:p>
            <a:endParaRPr lang="en-US" dirty="0">
              <a:solidFill>
                <a:srgbClr val="003F77"/>
              </a:solidFill>
              <a:latin typeface="Calibri" panose="020F0502020204030204" pitchFamily="34" charset="0"/>
              <a:cs typeface="Times New Roman" panose="02020603050405020304" pitchFamily="18" charset="0"/>
            </a:endParaRPr>
          </a:p>
          <a:p>
            <a:r>
              <a:rPr lang="en-US" dirty="0" smtClean="0">
                <a:solidFill>
                  <a:srgbClr val="003F77"/>
                </a:solidFill>
                <a:latin typeface="Calibri" panose="020F0502020204030204" pitchFamily="34" charset="0"/>
                <a:cs typeface="Times New Roman" panose="02020603050405020304" pitchFamily="18" charset="0"/>
              </a:rPr>
              <a:t>A Director at the Trade Council also referred a billion dollar enterprise with operations across the Middle East and Africa to Clarkson Hyde in the UK for an introduction to an appropriate Barclays Bank contact. There will also be the possibility for Clarkson Hyde to assist the client with their UK accounting requirements. </a:t>
            </a:r>
            <a:endParaRPr lang="en-US" dirty="0">
              <a:solidFill>
                <a:srgbClr val="003F77"/>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40888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54954" y="895689"/>
            <a:ext cx="3016996" cy="614029"/>
          </a:xfrm>
        </p:spPr>
        <p:txBody>
          <a:bodyPr/>
          <a:lstStyle/>
          <a:p>
            <a:pPr algn="just"/>
            <a:r>
              <a:rPr lang="en-US" sz="2800" b="1" dirty="0"/>
              <a:t>The brand CHI</a:t>
            </a:r>
          </a:p>
        </p:txBody>
      </p:sp>
      <p:sp>
        <p:nvSpPr>
          <p:cNvPr id="13" name="Segnaposto contenuto 12"/>
          <p:cNvSpPr>
            <a:spLocks noGrp="1"/>
          </p:cNvSpPr>
          <p:nvPr>
            <p:ph idx="1"/>
          </p:nvPr>
        </p:nvSpPr>
        <p:spPr>
          <a:xfrm>
            <a:off x="5152986" y="2152733"/>
            <a:ext cx="6037753" cy="2602833"/>
          </a:xfrm>
        </p:spPr>
        <p:txBody>
          <a:bodyPr>
            <a:normAutofit/>
          </a:bodyPr>
          <a:lstStyle/>
          <a:p>
            <a:pPr marL="0" indent="0" algn="just">
              <a:lnSpc>
                <a:spcPct val="150000"/>
              </a:lnSpc>
              <a:buNone/>
            </a:pPr>
            <a:r>
              <a:rPr lang="en-US" dirty="0">
                <a:solidFill>
                  <a:srgbClr val="003F77"/>
                </a:solidFill>
                <a:latin typeface="Calibri" panose="020F0502020204030204" pitchFamily="34" charset="0"/>
                <a:cs typeface="Calibri" panose="020F0502020204030204" pitchFamily="34" charset="0"/>
              </a:rPr>
              <a:t>Italy </a:t>
            </a:r>
            <a:r>
              <a:rPr lang="en-US" dirty="0" smtClean="0">
                <a:solidFill>
                  <a:srgbClr val="003F77"/>
                </a:solidFill>
                <a:latin typeface="Calibri" panose="020F0502020204030204" pitchFamily="34" charset="0"/>
                <a:cs typeface="Calibri" panose="020F0502020204030204" pitchFamily="34" charset="0"/>
              </a:rPr>
              <a:t>re-branded </a:t>
            </a:r>
            <a:r>
              <a:rPr lang="en-US" dirty="0">
                <a:solidFill>
                  <a:srgbClr val="003F77"/>
                </a:solidFill>
                <a:latin typeface="Calibri" panose="020F0502020204030204" pitchFamily="34" charset="0"/>
                <a:cs typeface="Calibri" panose="020F0502020204030204" pitchFamily="34" charset="0"/>
              </a:rPr>
              <a:t>completely their own practice into Clarkson Hyde Italy and </a:t>
            </a:r>
            <a:r>
              <a:rPr lang="en-US" dirty="0" smtClean="0">
                <a:solidFill>
                  <a:srgbClr val="003F77"/>
                </a:solidFill>
                <a:latin typeface="Calibri" panose="020F0502020204030204" pitchFamily="34" charset="0"/>
                <a:cs typeface="Calibri" panose="020F0502020204030204" pitchFamily="34" charset="0"/>
              </a:rPr>
              <a:t>S&amp;V </a:t>
            </a:r>
            <a:r>
              <a:rPr lang="en-US" dirty="0" err="1" smtClean="0">
                <a:solidFill>
                  <a:srgbClr val="003F77"/>
                </a:solidFill>
                <a:latin typeface="Calibri" panose="020F0502020204030204" pitchFamily="34" charset="0"/>
                <a:cs typeface="Calibri" panose="020F0502020204030204" pitchFamily="34" charset="0"/>
              </a:rPr>
              <a:t>Asesores</a:t>
            </a:r>
            <a:r>
              <a:rPr lang="en-US" dirty="0" smtClean="0">
                <a:solidFill>
                  <a:srgbClr val="003F77"/>
                </a:solidFill>
                <a:latin typeface="Calibri" panose="020F0502020204030204" pitchFamily="34" charset="0"/>
                <a:cs typeface="Calibri" panose="020F0502020204030204" pitchFamily="34" charset="0"/>
              </a:rPr>
              <a:t> </a:t>
            </a:r>
            <a:r>
              <a:rPr lang="en-US" dirty="0" err="1" smtClean="0">
                <a:solidFill>
                  <a:srgbClr val="003F77"/>
                </a:solidFill>
                <a:latin typeface="Calibri" panose="020F0502020204030204" pitchFamily="34" charset="0"/>
                <a:cs typeface="Calibri" panose="020F0502020204030204" pitchFamily="34" charset="0"/>
              </a:rPr>
              <a:t>Financieros</a:t>
            </a:r>
            <a:r>
              <a:rPr lang="en-US" dirty="0" smtClean="0">
                <a:solidFill>
                  <a:srgbClr val="003F77"/>
                </a:solidFill>
                <a:latin typeface="Calibri" panose="020F0502020204030204" pitchFamily="34" charset="0"/>
                <a:cs typeface="Calibri" panose="020F0502020204030204" pitchFamily="34" charset="0"/>
              </a:rPr>
              <a:t> have come to the decision to rebrand to Clarkson </a:t>
            </a:r>
            <a:r>
              <a:rPr lang="en-US" dirty="0">
                <a:solidFill>
                  <a:srgbClr val="003F77"/>
                </a:solidFill>
                <a:latin typeface="Calibri" panose="020F0502020204030204" pitchFamily="34" charset="0"/>
                <a:cs typeface="Calibri" panose="020F0502020204030204" pitchFamily="34" charset="0"/>
              </a:rPr>
              <a:t>Hyde Spain.</a:t>
            </a:r>
          </a:p>
          <a:p>
            <a:pPr marL="0" indent="0" algn="just">
              <a:lnSpc>
                <a:spcPct val="150000"/>
              </a:lnSpc>
              <a:buNone/>
            </a:pPr>
            <a:r>
              <a:rPr lang="en-US" dirty="0">
                <a:solidFill>
                  <a:srgbClr val="003F77"/>
                </a:solidFill>
                <a:latin typeface="Calibri" panose="020F0502020204030204" pitchFamily="34" charset="0"/>
                <a:cs typeface="Calibri" panose="020F0502020204030204" pitchFamily="34" charset="0"/>
              </a:rPr>
              <a:t>The new re-branding is allowing them to grow their market perception in the respective Countries.</a:t>
            </a:r>
          </a:p>
          <a:p>
            <a:pPr marL="457200" lvl="1" indent="0" algn="just">
              <a:buNone/>
            </a:pPr>
            <a:endParaRPr lang="en-US" sz="1800" dirty="0">
              <a:solidFill>
                <a:srgbClr val="003F77"/>
              </a:solidFill>
            </a:endParaRPr>
          </a:p>
        </p:txBody>
      </p:sp>
      <p:sp>
        <p:nvSpPr>
          <p:cNvPr id="4" name="Segnaposto data 3"/>
          <p:cNvSpPr>
            <a:spLocks noGrp="1"/>
          </p:cNvSpPr>
          <p:nvPr>
            <p:ph type="dt" sz="half" idx="10"/>
          </p:nvPr>
        </p:nvSpPr>
        <p:spPr/>
        <p:txBody>
          <a:bodyPr/>
          <a:lstStyle/>
          <a:p>
            <a:r>
              <a:rPr lang="it-IT" dirty="0"/>
              <a:t>25 </a:t>
            </a:r>
            <a:r>
              <a:rPr lang="it-IT" dirty="0" err="1"/>
              <a:t>Oct</a:t>
            </a:r>
            <a:r>
              <a:rPr lang="it-IT" dirty="0"/>
              <a:t>. 2017</a:t>
            </a:r>
            <a:endParaRPr lang="en-US" dirty="0"/>
          </a:p>
        </p:txBody>
      </p:sp>
      <p:sp>
        <p:nvSpPr>
          <p:cNvPr id="5" name="Segnaposto numero diapositiva 4"/>
          <p:cNvSpPr>
            <a:spLocks noGrp="1"/>
          </p:cNvSpPr>
          <p:nvPr>
            <p:ph type="sldNum" sz="quarter" idx="12"/>
          </p:nvPr>
        </p:nvSpPr>
        <p:spPr/>
        <p:txBody>
          <a:bodyPr/>
          <a:lstStyle/>
          <a:p>
            <a:fld id="{D57F1E4F-1CFF-5643-939E-02111984F565}" type="slidenum">
              <a:rPr lang="en-US" smtClean="0"/>
              <a:t>13</a:t>
            </a:fld>
            <a:endParaRPr lang="en-US" dirty="0"/>
          </a:p>
        </p:txBody>
      </p:sp>
      <p:sp>
        <p:nvSpPr>
          <p:cNvPr id="7" name="Segnaposto contenuto 2"/>
          <p:cNvSpPr txBox="1">
            <a:spLocks/>
          </p:cNvSpPr>
          <p:nvPr/>
        </p:nvSpPr>
        <p:spPr>
          <a:xfrm>
            <a:off x="1154954" y="1695533"/>
            <a:ext cx="3016996" cy="130267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gn="just"/>
            <a:r>
              <a:rPr lang="en-US" sz="2400" b="1" dirty="0">
                <a:solidFill>
                  <a:srgbClr val="92D050"/>
                </a:solidFill>
              </a:rPr>
              <a:t>Promoting the </a:t>
            </a:r>
            <a:r>
              <a:rPr lang="en-US" sz="2400" b="1" dirty="0" smtClean="0">
                <a:solidFill>
                  <a:srgbClr val="92D050"/>
                </a:solidFill>
              </a:rPr>
              <a:t>CH International </a:t>
            </a:r>
            <a:r>
              <a:rPr lang="en-US" sz="2400" b="1" dirty="0">
                <a:solidFill>
                  <a:srgbClr val="92D050"/>
                </a:solidFill>
              </a:rPr>
              <a:t>brand in each Country</a:t>
            </a:r>
          </a:p>
          <a:p>
            <a:pPr algn="just"/>
            <a:endParaRPr lang="en-US" dirty="0">
              <a:solidFill>
                <a:schemeClr val="bg1"/>
              </a:solidFill>
            </a:endParaRPr>
          </a:p>
          <a:p>
            <a:pPr algn="just"/>
            <a:endParaRPr lang="en-US" dirty="0">
              <a:solidFill>
                <a:schemeClr val="bg1"/>
              </a:solidFill>
            </a:endParaRPr>
          </a:p>
        </p:txBody>
      </p:sp>
    </p:spTree>
    <p:extLst>
      <p:ext uri="{BB962C8B-B14F-4D97-AF65-F5344CB8AC3E}">
        <p14:creationId xmlns:p14="http://schemas.microsoft.com/office/powerpoint/2010/main" val="8667321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fade">
                                      <p:cBhvr>
                                        <p:cTn id="10"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54954" y="1315221"/>
            <a:ext cx="3016996" cy="614029"/>
          </a:xfrm>
        </p:spPr>
        <p:txBody>
          <a:bodyPr/>
          <a:lstStyle/>
          <a:p>
            <a:pPr algn="just"/>
            <a:r>
              <a:rPr lang="en-US" sz="2800" b="1" dirty="0"/>
              <a:t>The brand </a:t>
            </a:r>
            <a:r>
              <a:rPr lang="en-US" sz="2800" b="1" dirty="0" smtClean="0"/>
              <a:t>CH International</a:t>
            </a:r>
            <a:endParaRPr lang="en-US" sz="2800" b="1" dirty="0"/>
          </a:p>
        </p:txBody>
      </p:sp>
      <p:sp>
        <p:nvSpPr>
          <p:cNvPr id="4" name="Segnaposto data 3"/>
          <p:cNvSpPr>
            <a:spLocks noGrp="1"/>
          </p:cNvSpPr>
          <p:nvPr>
            <p:ph type="dt" sz="half" idx="10"/>
          </p:nvPr>
        </p:nvSpPr>
        <p:spPr/>
        <p:txBody>
          <a:bodyPr/>
          <a:lstStyle/>
          <a:p>
            <a:r>
              <a:rPr lang="it-IT" dirty="0"/>
              <a:t>25 </a:t>
            </a:r>
            <a:r>
              <a:rPr lang="it-IT" dirty="0" err="1"/>
              <a:t>Oct</a:t>
            </a:r>
            <a:r>
              <a:rPr lang="it-IT" dirty="0"/>
              <a:t>. 2017</a:t>
            </a:r>
            <a:endParaRPr lang="en-US" dirty="0"/>
          </a:p>
        </p:txBody>
      </p:sp>
      <p:sp>
        <p:nvSpPr>
          <p:cNvPr id="5" name="Segnaposto numero diapositiva 4"/>
          <p:cNvSpPr>
            <a:spLocks noGrp="1"/>
          </p:cNvSpPr>
          <p:nvPr>
            <p:ph type="sldNum" sz="quarter" idx="12"/>
          </p:nvPr>
        </p:nvSpPr>
        <p:spPr/>
        <p:txBody>
          <a:bodyPr/>
          <a:lstStyle/>
          <a:p>
            <a:fld id="{D57F1E4F-1CFF-5643-939E-02111984F565}" type="slidenum">
              <a:rPr lang="en-US" smtClean="0"/>
              <a:t>14</a:t>
            </a:fld>
            <a:endParaRPr lang="en-US" dirty="0"/>
          </a:p>
        </p:txBody>
      </p:sp>
      <p:sp>
        <p:nvSpPr>
          <p:cNvPr id="7" name="Segnaposto contenuto 2"/>
          <p:cNvSpPr txBox="1">
            <a:spLocks/>
          </p:cNvSpPr>
          <p:nvPr/>
        </p:nvSpPr>
        <p:spPr>
          <a:xfrm>
            <a:off x="1154954" y="2110419"/>
            <a:ext cx="3016996" cy="130267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gn="just"/>
            <a:r>
              <a:rPr lang="en-US" sz="2400" b="1" dirty="0">
                <a:solidFill>
                  <a:srgbClr val="92D050"/>
                </a:solidFill>
              </a:rPr>
              <a:t>Promoting the CHI brand in each Country</a:t>
            </a:r>
          </a:p>
          <a:p>
            <a:pPr algn="just"/>
            <a:endParaRPr lang="en-US" dirty="0">
              <a:solidFill>
                <a:schemeClr val="bg1"/>
              </a:solidFill>
            </a:endParaRPr>
          </a:p>
          <a:p>
            <a:pPr algn="just"/>
            <a:endParaRPr lang="en-US" dirty="0">
              <a:solidFill>
                <a:schemeClr val="bg1"/>
              </a:solidFill>
            </a:endParaRPr>
          </a:p>
        </p:txBody>
      </p:sp>
      <p:pic>
        <p:nvPicPr>
          <p:cNvPr id="6" name="Immagine 5">
            <a:extLst>
              <a:ext uri="{FF2B5EF4-FFF2-40B4-BE49-F238E27FC236}">
                <a16:creationId xmlns:a16="http://schemas.microsoft.com/office/drawing/2014/main" xmlns="" id="{52363770-0791-4F35-8D34-45A89C8640FE}"/>
              </a:ext>
            </a:extLst>
          </p:cNvPr>
          <p:cNvPicPr>
            <a:picLocks noChangeAspect="1"/>
          </p:cNvPicPr>
          <p:nvPr/>
        </p:nvPicPr>
        <p:blipFill>
          <a:blip r:embed="rId2"/>
          <a:stretch>
            <a:fillRect/>
          </a:stretch>
        </p:blipFill>
        <p:spPr>
          <a:xfrm>
            <a:off x="6248395" y="1622236"/>
            <a:ext cx="3568601" cy="2279038"/>
          </a:xfrm>
          <a:prstGeom prst="rect">
            <a:avLst/>
          </a:prstGeom>
          <a:ln w="3175">
            <a:solidFill>
              <a:schemeClr val="tx1"/>
            </a:solidFill>
          </a:ln>
        </p:spPr>
      </p:pic>
      <p:pic>
        <p:nvPicPr>
          <p:cNvPr id="10" name="Immagine 9">
            <a:extLst>
              <a:ext uri="{FF2B5EF4-FFF2-40B4-BE49-F238E27FC236}">
                <a16:creationId xmlns:a16="http://schemas.microsoft.com/office/drawing/2014/main" xmlns="" id="{AAC52EE6-A079-4F3C-AA65-CA752D6B0487}"/>
              </a:ext>
            </a:extLst>
          </p:cNvPr>
          <p:cNvPicPr>
            <a:picLocks noChangeAspect="1"/>
          </p:cNvPicPr>
          <p:nvPr/>
        </p:nvPicPr>
        <p:blipFill>
          <a:blip r:embed="rId3"/>
          <a:stretch>
            <a:fillRect/>
          </a:stretch>
        </p:blipFill>
        <p:spPr>
          <a:xfrm>
            <a:off x="6248395" y="4116051"/>
            <a:ext cx="3568601" cy="2279038"/>
          </a:xfrm>
          <a:prstGeom prst="rect">
            <a:avLst/>
          </a:prstGeom>
          <a:ln w="3175">
            <a:solidFill>
              <a:schemeClr val="tx1"/>
            </a:solidFill>
          </a:ln>
        </p:spPr>
      </p:pic>
      <p:sp>
        <p:nvSpPr>
          <p:cNvPr id="9" name="Rettangolo 8">
            <a:extLst>
              <a:ext uri="{FF2B5EF4-FFF2-40B4-BE49-F238E27FC236}">
                <a16:creationId xmlns:a16="http://schemas.microsoft.com/office/drawing/2014/main" xmlns="" id="{D79A4D88-4C40-476B-8EAF-4C83AF03D625}"/>
              </a:ext>
            </a:extLst>
          </p:cNvPr>
          <p:cNvSpPr/>
          <p:nvPr/>
        </p:nvSpPr>
        <p:spPr>
          <a:xfrm>
            <a:off x="6248395" y="948787"/>
            <a:ext cx="3420360" cy="464871"/>
          </a:xfrm>
          <a:prstGeom prst="rect">
            <a:avLst/>
          </a:prstGeom>
        </p:spPr>
        <p:txBody>
          <a:bodyPr wrap="none">
            <a:spAutoFit/>
          </a:bodyPr>
          <a:lstStyle/>
          <a:p>
            <a:pPr algn="just">
              <a:lnSpc>
                <a:spcPct val="150000"/>
              </a:lnSpc>
            </a:pPr>
            <a:r>
              <a:rPr lang="en-US" dirty="0">
                <a:solidFill>
                  <a:srgbClr val="003F77"/>
                </a:solidFill>
                <a:latin typeface="Calibri" panose="020F0502020204030204" pitchFamily="34" charset="0"/>
                <a:cs typeface="Calibri" panose="020F0502020204030204" pitchFamily="34" charset="0"/>
              </a:rPr>
              <a:t>Example of the new business card:</a:t>
            </a:r>
          </a:p>
        </p:txBody>
      </p:sp>
    </p:spTree>
    <p:extLst>
      <p:ext uri="{BB962C8B-B14F-4D97-AF65-F5344CB8AC3E}">
        <p14:creationId xmlns:p14="http://schemas.microsoft.com/office/powerpoint/2010/main" val="39538251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2800" dirty="0"/>
              <a:t>Relationship: a Key of success</a:t>
            </a:r>
          </a:p>
        </p:txBody>
      </p:sp>
      <p:sp>
        <p:nvSpPr>
          <p:cNvPr id="3" name="Segnaposto contenuto 2"/>
          <p:cNvSpPr>
            <a:spLocks noGrp="1"/>
          </p:cNvSpPr>
          <p:nvPr>
            <p:ph idx="1"/>
          </p:nvPr>
        </p:nvSpPr>
        <p:spPr/>
        <p:txBody>
          <a:bodyPr/>
          <a:lstStyle/>
          <a:p>
            <a:pPr marL="0" indent="0" algn="ctr">
              <a:lnSpc>
                <a:spcPct val="150000"/>
              </a:lnSpc>
              <a:buNone/>
            </a:pPr>
            <a:r>
              <a:rPr lang="en-US" b="1" dirty="0">
                <a:solidFill>
                  <a:srgbClr val="003F77"/>
                </a:solidFill>
              </a:rPr>
              <a:t>Take risks for big results</a:t>
            </a:r>
          </a:p>
          <a:p>
            <a:pPr marL="0" indent="0" algn="ctr">
              <a:lnSpc>
                <a:spcPct val="150000"/>
              </a:lnSpc>
              <a:buNone/>
            </a:pPr>
            <a:r>
              <a:rPr lang="en-US" b="1" dirty="0">
                <a:solidFill>
                  <a:srgbClr val="003F77"/>
                </a:solidFill>
              </a:rPr>
              <a:t>It is not easy to leave your comfort zone but so rewarding</a:t>
            </a:r>
            <a:endParaRPr lang="en-US" b="1" dirty="0">
              <a:solidFill>
                <a:srgbClr val="003F77"/>
              </a:solidFill>
              <a:effectLst>
                <a:outerShdw blurRad="38100" dist="38100" dir="2700000" algn="tl">
                  <a:srgbClr val="000000">
                    <a:alpha val="43137"/>
                  </a:srgbClr>
                </a:outerShdw>
              </a:effectLst>
            </a:endParaRPr>
          </a:p>
          <a:p>
            <a:pPr marL="0" indent="0" algn="ctr">
              <a:lnSpc>
                <a:spcPct val="150000"/>
              </a:lnSpc>
              <a:buNone/>
            </a:pPr>
            <a:r>
              <a:rPr lang="en-US" dirty="0">
                <a:solidFill>
                  <a:srgbClr val="003F77"/>
                </a:solidFill>
              </a:rPr>
              <a:t>Watch this great John Maxwell message:</a:t>
            </a:r>
            <a:endParaRPr lang="it-IT" dirty="0">
              <a:solidFill>
                <a:srgbClr val="003F77"/>
              </a:solidFill>
            </a:endParaRPr>
          </a:p>
          <a:p>
            <a:pPr marL="0" indent="0" algn="ctr">
              <a:buNone/>
            </a:pPr>
            <a:r>
              <a:rPr lang="en-US" b="1" u="sng" dirty="0">
                <a:hlinkClick r:id="rId2"/>
              </a:rPr>
              <a:t>http://johnmaxwellteam.com/2017-DARING</a:t>
            </a:r>
            <a:endParaRPr lang="it-IT" b="1" dirty="0"/>
          </a:p>
        </p:txBody>
      </p:sp>
      <p:sp>
        <p:nvSpPr>
          <p:cNvPr id="4" name="Segnaposto data 3"/>
          <p:cNvSpPr>
            <a:spLocks noGrp="1"/>
          </p:cNvSpPr>
          <p:nvPr>
            <p:ph type="dt" sz="half" idx="10"/>
          </p:nvPr>
        </p:nvSpPr>
        <p:spPr/>
        <p:txBody>
          <a:bodyPr/>
          <a:lstStyle/>
          <a:p>
            <a:r>
              <a:rPr lang="it-IT" dirty="0"/>
              <a:t>25 </a:t>
            </a:r>
            <a:r>
              <a:rPr lang="it-IT" dirty="0" err="1"/>
              <a:t>Oct</a:t>
            </a:r>
            <a:r>
              <a:rPr lang="it-IT" dirty="0"/>
              <a:t>. 2017</a:t>
            </a:r>
            <a:endParaRPr lang="en-US" dirty="0"/>
          </a:p>
        </p:txBody>
      </p:sp>
      <p:sp>
        <p:nvSpPr>
          <p:cNvPr id="5" name="Segnaposto numero diapositiva 4"/>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14977128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2800" dirty="0"/>
              <a:t>Thanks to…</a:t>
            </a:r>
          </a:p>
        </p:txBody>
      </p:sp>
      <p:sp>
        <p:nvSpPr>
          <p:cNvPr id="3" name="Segnaposto contenuto 2"/>
          <p:cNvSpPr>
            <a:spLocks noGrp="1"/>
          </p:cNvSpPr>
          <p:nvPr>
            <p:ph idx="1"/>
          </p:nvPr>
        </p:nvSpPr>
        <p:spPr>
          <a:xfrm>
            <a:off x="1154954" y="2603500"/>
            <a:ext cx="10597795" cy="3700318"/>
          </a:xfrm>
        </p:spPr>
        <p:txBody>
          <a:bodyPr>
            <a:noAutofit/>
          </a:bodyPr>
          <a:lstStyle/>
          <a:p>
            <a:pPr marL="0" indent="0" algn="just">
              <a:lnSpc>
                <a:spcPct val="150000"/>
              </a:lnSpc>
              <a:buNone/>
            </a:pPr>
            <a:r>
              <a:rPr lang="en-US" dirty="0">
                <a:solidFill>
                  <a:srgbClr val="003F77"/>
                </a:solidFill>
                <a:latin typeface="Calibri" panose="020F0502020204030204" pitchFamily="34" charset="0"/>
                <a:cs typeface="Calibri" panose="020F0502020204030204" pitchFamily="34" charset="0"/>
              </a:rPr>
              <a:t>I would like to thank the CHI board for the support gave to me in this exciting year. I have been proud of being the President this Year. It was an honor for me. </a:t>
            </a:r>
          </a:p>
          <a:p>
            <a:pPr marL="0" indent="0" algn="just">
              <a:lnSpc>
                <a:spcPct val="150000"/>
              </a:lnSpc>
              <a:buNone/>
            </a:pPr>
            <a:r>
              <a:rPr lang="en-US" dirty="0">
                <a:solidFill>
                  <a:srgbClr val="003F77"/>
                </a:solidFill>
                <a:latin typeface="Calibri" panose="020F0502020204030204" pitchFamily="34" charset="0"/>
                <a:cs typeface="Calibri" panose="020F0502020204030204" pitchFamily="34" charset="0"/>
              </a:rPr>
              <a:t>Graham, Luis, Martin, Claire and Carly needed a lot of patience to put up with me in this year. Thank you so much, my Friends. I’ve learned a lot from each of you and I am so thankful because you contributed to help me to move on </a:t>
            </a:r>
            <a:r>
              <a:rPr lang="en-US" dirty="0" smtClean="0">
                <a:solidFill>
                  <a:srgbClr val="003F77"/>
                </a:solidFill>
                <a:latin typeface="Calibri" panose="020F0502020204030204" pitchFamily="34" charset="0"/>
                <a:cs typeface="Calibri" panose="020F0502020204030204" pitchFamily="34" charset="0"/>
              </a:rPr>
              <a:t>to my </a:t>
            </a:r>
            <a:r>
              <a:rPr lang="en-US" dirty="0">
                <a:solidFill>
                  <a:srgbClr val="003F77"/>
                </a:solidFill>
                <a:latin typeface="Calibri" panose="020F0502020204030204" pitchFamily="34" charset="0"/>
                <a:cs typeface="Calibri" panose="020F0502020204030204" pitchFamily="34" charset="0"/>
              </a:rPr>
              <a:t>next step.</a:t>
            </a:r>
          </a:p>
          <a:p>
            <a:pPr marL="0" indent="0" algn="just">
              <a:lnSpc>
                <a:spcPct val="150000"/>
              </a:lnSpc>
              <a:buNone/>
            </a:pPr>
            <a:r>
              <a:rPr lang="en-US" b="1" dirty="0">
                <a:solidFill>
                  <a:srgbClr val="003F77"/>
                </a:solidFill>
                <a:latin typeface="Calibri" panose="020F0502020204030204" pitchFamily="34" charset="0"/>
                <a:cs typeface="Calibri" panose="020F0502020204030204" pitchFamily="34" charset="0"/>
              </a:rPr>
              <a:t>Imagination</a:t>
            </a:r>
            <a:r>
              <a:rPr lang="en-US" dirty="0">
                <a:solidFill>
                  <a:srgbClr val="003F77"/>
                </a:solidFill>
                <a:latin typeface="Calibri" panose="020F0502020204030204" pitchFamily="34" charset="0"/>
                <a:cs typeface="Calibri" panose="020F0502020204030204" pitchFamily="34" charset="0"/>
              </a:rPr>
              <a:t> is everything and it is more important than </a:t>
            </a:r>
            <a:r>
              <a:rPr lang="en-US" b="1" dirty="0">
                <a:solidFill>
                  <a:srgbClr val="003F77"/>
                </a:solidFill>
                <a:latin typeface="Calibri" panose="020F0502020204030204" pitchFamily="34" charset="0"/>
                <a:cs typeface="Calibri" panose="020F0502020204030204" pitchFamily="34" charset="0"/>
              </a:rPr>
              <a:t>knowledge</a:t>
            </a:r>
            <a:r>
              <a:rPr lang="en-US" dirty="0">
                <a:solidFill>
                  <a:srgbClr val="003F77"/>
                </a:solidFill>
                <a:latin typeface="Calibri" panose="020F0502020204030204" pitchFamily="34" charset="0"/>
                <a:cs typeface="Calibri" panose="020F0502020204030204" pitchFamily="34" charset="0"/>
              </a:rPr>
              <a:t>, as Albert Einstein said. But to move from Imagination to </a:t>
            </a:r>
            <a:r>
              <a:rPr lang="en-US" dirty="0" smtClean="0">
                <a:solidFill>
                  <a:srgbClr val="003F77"/>
                </a:solidFill>
                <a:latin typeface="Calibri" panose="020F0502020204030204" pitchFamily="34" charset="0"/>
                <a:cs typeface="Calibri" panose="020F0502020204030204" pitchFamily="34" charset="0"/>
              </a:rPr>
              <a:t>reality </a:t>
            </a:r>
            <a:r>
              <a:rPr lang="en-US" dirty="0">
                <a:solidFill>
                  <a:srgbClr val="003F77"/>
                </a:solidFill>
                <a:latin typeface="Calibri" panose="020F0502020204030204" pitchFamily="34" charset="0"/>
                <a:cs typeface="Calibri" panose="020F0502020204030204" pitchFamily="34" charset="0"/>
              </a:rPr>
              <a:t>we need the support and the trust of each of CH International </a:t>
            </a:r>
            <a:r>
              <a:rPr lang="en-US" dirty="0" smtClean="0">
                <a:solidFill>
                  <a:srgbClr val="003F77"/>
                </a:solidFill>
                <a:latin typeface="Calibri" panose="020F0502020204030204" pitchFamily="34" charset="0"/>
                <a:cs typeface="Calibri" panose="020F0502020204030204" pitchFamily="34" charset="0"/>
              </a:rPr>
              <a:t>member, </a:t>
            </a:r>
            <a:r>
              <a:rPr lang="en-US" dirty="0">
                <a:solidFill>
                  <a:srgbClr val="003F77"/>
                </a:solidFill>
                <a:latin typeface="Calibri" panose="020F0502020204030204" pitchFamily="34" charset="0"/>
                <a:cs typeface="Calibri" panose="020F0502020204030204" pitchFamily="34" charset="0"/>
              </a:rPr>
              <a:t>also through </a:t>
            </a:r>
            <a:r>
              <a:rPr lang="en-US" b="1" dirty="0">
                <a:solidFill>
                  <a:srgbClr val="003F77"/>
                </a:solidFill>
                <a:latin typeface="Calibri" panose="020F0502020204030204" pitchFamily="34" charset="0"/>
                <a:cs typeface="Calibri" panose="020F0502020204030204" pitchFamily="34" charset="0"/>
              </a:rPr>
              <a:t>Innovation</a:t>
            </a:r>
            <a:r>
              <a:rPr lang="en-US" dirty="0">
                <a:solidFill>
                  <a:srgbClr val="003F77"/>
                </a:solidFill>
                <a:latin typeface="Calibri" panose="020F0502020204030204" pitchFamily="34" charset="0"/>
                <a:cs typeface="Calibri" panose="020F0502020204030204" pitchFamily="34" charset="0"/>
              </a:rPr>
              <a:t> which when it comes is a dream which gets us ahead.</a:t>
            </a:r>
          </a:p>
          <a:p>
            <a:pPr marL="0" indent="0" algn="just">
              <a:lnSpc>
                <a:spcPct val="150000"/>
              </a:lnSpc>
              <a:buNone/>
            </a:pPr>
            <a:endParaRPr lang="en-US" dirty="0">
              <a:solidFill>
                <a:srgbClr val="003F77"/>
              </a:solidFill>
              <a:latin typeface="Calibri" panose="020F0502020204030204" pitchFamily="34" charset="0"/>
              <a:cs typeface="Calibri" panose="020F0502020204030204" pitchFamily="34" charset="0"/>
            </a:endParaRPr>
          </a:p>
          <a:p>
            <a:pPr marL="0" indent="0" algn="just">
              <a:lnSpc>
                <a:spcPct val="150000"/>
              </a:lnSpc>
              <a:buNone/>
            </a:pPr>
            <a:endParaRPr lang="en-US" dirty="0">
              <a:solidFill>
                <a:srgbClr val="003F77"/>
              </a:solidFill>
              <a:latin typeface="Calibri" panose="020F0502020204030204" pitchFamily="34" charset="0"/>
              <a:cs typeface="Calibri" panose="020F0502020204030204" pitchFamily="34" charset="0"/>
            </a:endParaRPr>
          </a:p>
          <a:p>
            <a:pPr marL="0" indent="0" algn="just">
              <a:lnSpc>
                <a:spcPct val="150000"/>
              </a:lnSpc>
              <a:buNone/>
            </a:pPr>
            <a:r>
              <a:rPr lang="en-US" dirty="0">
                <a:solidFill>
                  <a:srgbClr val="003F77"/>
                </a:solidFill>
                <a:latin typeface="Calibri" panose="020F0502020204030204" pitchFamily="34" charset="0"/>
                <a:cs typeface="Calibri" panose="020F0502020204030204" pitchFamily="34" charset="0"/>
              </a:rPr>
              <a:t> </a:t>
            </a:r>
          </a:p>
        </p:txBody>
      </p:sp>
      <p:sp>
        <p:nvSpPr>
          <p:cNvPr id="4" name="Segnaposto data 3"/>
          <p:cNvSpPr>
            <a:spLocks noGrp="1"/>
          </p:cNvSpPr>
          <p:nvPr>
            <p:ph type="dt" sz="half" idx="10"/>
          </p:nvPr>
        </p:nvSpPr>
        <p:spPr/>
        <p:txBody>
          <a:bodyPr/>
          <a:lstStyle/>
          <a:p>
            <a:r>
              <a:rPr lang="it-IT" dirty="0"/>
              <a:t>25 </a:t>
            </a:r>
            <a:r>
              <a:rPr lang="it-IT" dirty="0" err="1"/>
              <a:t>Oct</a:t>
            </a:r>
            <a:r>
              <a:rPr lang="it-IT" dirty="0"/>
              <a:t>. 2017</a:t>
            </a:r>
            <a:endParaRPr lang="en-US" dirty="0"/>
          </a:p>
        </p:txBody>
      </p:sp>
      <p:sp>
        <p:nvSpPr>
          <p:cNvPr id="5" name="Segnaposto numero diapositiva 4"/>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3707476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amond(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dirty="0"/>
              <a:t>25 </a:t>
            </a:r>
            <a:r>
              <a:rPr lang="it-IT" dirty="0" err="1"/>
              <a:t>Oct</a:t>
            </a:r>
            <a:r>
              <a:rPr lang="it-IT" dirty="0"/>
              <a:t>. 2017</a:t>
            </a:r>
            <a:endParaRPr lang="en-US" dirty="0"/>
          </a:p>
        </p:txBody>
      </p:sp>
      <p:sp>
        <p:nvSpPr>
          <p:cNvPr id="5" name="Segnaposto numero diapositiva 4"/>
          <p:cNvSpPr>
            <a:spLocks noGrp="1"/>
          </p:cNvSpPr>
          <p:nvPr>
            <p:ph type="sldNum" sz="quarter" idx="12"/>
          </p:nvPr>
        </p:nvSpPr>
        <p:spPr/>
        <p:txBody>
          <a:bodyPr/>
          <a:lstStyle/>
          <a:p>
            <a:fld id="{D57F1E4F-1CFF-5643-939E-02111984F565}" type="slidenum">
              <a:rPr lang="en-US" smtClean="0"/>
              <a:t>17</a:t>
            </a:fld>
            <a:endParaRPr lang="en-US" dirty="0"/>
          </a:p>
        </p:txBody>
      </p:sp>
      <p:sp>
        <p:nvSpPr>
          <p:cNvPr id="6" name="CasellaDiTesto 5"/>
          <p:cNvSpPr txBox="1"/>
          <p:nvPr/>
        </p:nvSpPr>
        <p:spPr>
          <a:xfrm>
            <a:off x="2500313" y="2474768"/>
            <a:ext cx="7661072" cy="584775"/>
          </a:xfrm>
          <a:prstGeom prst="rect">
            <a:avLst/>
          </a:prstGeom>
          <a:noFill/>
        </p:spPr>
        <p:txBody>
          <a:bodyPr wrap="none" rtlCol="0">
            <a:spAutoFit/>
          </a:bodyPr>
          <a:lstStyle/>
          <a:p>
            <a:r>
              <a:rPr lang="en-US" sz="3200" dirty="0">
                <a:ln w="0"/>
                <a:solidFill>
                  <a:srgbClr val="003F77"/>
                </a:solidFill>
                <a:effectLst>
                  <a:outerShdw blurRad="38100" dist="19050" dir="2700000" algn="tl" rotWithShape="0">
                    <a:schemeClr val="dk1">
                      <a:alpha val="40000"/>
                    </a:schemeClr>
                  </a:outerShdw>
                </a:effectLst>
              </a:rPr>
              <a:t>Thank you so much for your attention.</a:t>
            </a:r>
          </a:p>
        </p:txBody>
      </p:sp>
      <p:sp>
        <p:nvSpPr>
          <p:cNvPr id="7" name="CasellaDiTesto 6"/>
          <p:cNvSpPr txBox="1"/>
          <p:nvPr/>
        </p:nvSpPr>
        <p:spPr>
          <a:xfrm>
            <a:off x="4449565" y="3408836"/>
            <a:ext cx="3762568" cy="954107"/>
          </a:xfrm>
          <a:prstGeom prst="rect">
            <a:avLst/>
          </a:prstGeom>
          <a:noFill/>
        </p:spPr>
        <p:txBody>
          <a:bodyPr wrap="none" rtlCol="0">
            <a:spAutoFit/>
          </a:bodyPr>
          <a:lstStyle/>
          <a:p>
            <a:pPr algn="ctr"/>
            <a:r>
              <a:rPr lang="en-US" sz="3200" b="1" spc="150" dirty="0">
                <a:ln w="0"/>
                <a:solidFill>
                  <a:srgbClr val="003F77"/>
                </a:solidFill>
                <a:effectLst>
                  <a:outerShdw blurRad="38100" dist="19050" dir="2700000" algn="tl" rotWithShape="0">
                    <a:schemeClr val="dk1">
                      <a:alpha val="40000"/>
                    </a:schemeClr>
                  </a:outerShdw>
                </a:effectLst>
              </a:rPr>
              <a:t>Alberto C. Magrì</a:t>
            </a:r>
          </a:p>
          <a:p>
            <a:pPr algn="ctr"/>
            <a:r>
              <a:rPr lang="en-US" sz="2400" dirty="0">
                <a:ln w="0"/>
                <a:solidFill>
                  <a:srgbClr val="003F77"/>
                </a:solidFill>
                <a:effectLst>
                  <a:outerShdw blurRad="38100" dist="19050" dir="2700000" algn="tl" rotWithShape="0">
                    <a:schemeClr val="dk1">
                      <a:alpha val="40000"/>
                    </a:schemeClr>
                  </a:outerShdw>
                </a:effectLst>
              </a:rPr>
              <a:t>Board President 2016/17</a:t>
            </a:r>
          </a:p>
        </p:txBody>
      </p:sp>
    </p:spTree>
    <p:extLst>
      <p:ext uri="{BB962C8B-B14F-4D97-AF65-F5344CB8AC3E}">
        <p14:creationId xmlns:p14="http://schemas.microsoft.com/office/powerpoint/2010/main" val="1087985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2" name="whoosh.wav"/>
          </p:stSnd>
        </p:sndAc>
      </p:transition>
    </mc:Choice>
    <mc:Fallback xmlns="">
      <p:transition spd="slow">
        <p:fade/>
        <p:sndAc>
          <p:stSnd>
            <p:snd r:embed="rId3" name="whoosh.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54956" y="973668"/>
            <a:ext cx="9616684" cy="706964"/>
          </a:xfrm>
        </p:spPr>
        <p:txBody>
          <a:bodyPr/>
          <a:lstStyle/>
          <a:p>
            <a:pPr algn="ctr"/>
            <a:r>
              <a:rPr lang="en-US" sz="2200" b="1" dirty="0"/>
              <a:t>Without our People we would be just a network of Accountants.</a:t>
            </a:r>
            <a:br>
              <a:rPr lang="en-US" sz="2200" b="1" dirty="0"/>
            </a:br>
            <a:r>
              <a:rPr lang="en-US" sz="2200" b="1" dirty="0"/>
              <a:t>Thank you Friends</a:t>
            </a:r>
            <a:endParaRPr lang="en-US" sz="2200" b="1" cap="small" dirty="0"/>
          </a:p>
        </p:txBody>
      </p:sp>
      <p:sp>
        <p:nvSpPr>
          <p:cNvPr id="3" name="Segnaposto contenuto 2"/>
          <p:cNvSpPr>
            <a:spLocks noGrp="1"/>
          </p:cNvSpPr>
          <p:nvPr>
            <p:ph idx="1"/>
          </p:nvPr>
        </p:nvSpPr>
        <p:spPr>
          <a:xfrm>
            <a:off x="540328" y="2510976"/>
            <a:ext cx="11212422" cy="3626593"/>
          </a:xfrm>
        </p:spPr>
        <p:txBody>
          <a:bodyPr>
            <a:normAutofit lnSpcReduction="10000"/>
          </a:bodyPr>
          <a:lstStyle/>
          <a:p>
            <a:pPr marL="0" indent="0" algn="just">
              <a:spcBef>
                <a:spcPts val="600"/>
              </a:spcBef>
              <a:spcAft>
                <a:spcPts val="600"/>
              </a:spcAft>
              <a:buNone/>
            </a:pPr>
            <a:r>
              <a:rPr lang="en-US" dirty="0">
                <a:solidFill>
                  <a:srgbClr val="003F77"/>
                </a:solidFill>
                <a:latin typeface="Calibri" panose="020F0502020204030204" pitchFamily="34" charset="0"/>
                <a:cs typeface="Calibri" panose="020F0502020204030204" pitchFamily="34" charset="0"/>
              </a:rPr>
              <a:t>It is hard to imagine how the founders of CH International envisaged the future of their Association back when, 20 years ago, they first embarked on their venture. </a:t>
            </a:r>
          </a:p>
          <a:p>
            <a:pPr marL="0" indent="0" algn="just">
              <a:spcBef>
                <a:spcPts val="600"/>
              </a:spcBef>
              <a:spcAft>
                <a:spcPts val="600"/>
              </a:spcAft>
              <a:buNone/>
            </a:pPr>
            <a:r>
              <a:rPr lang="en-US" dirty="0">
                <a:solidFill>
                  <a:srgbClr val="003F77"/>
                </a:solidFill>
                <a:latin typeface="Calibri" panose="020F0502020204030204" pitchFamily="34" charset="0"/>
                <a:cs typeface="Calibri" panose="020F0502020204030204" pitchFamily="34" charset="0"/>
              </a:rPr>
              <a:t>Yet behind the hard, day-to-day work there was a dream which did not presage everything created to date, and the realization that the Association is still in the midst of an expansion phase. This process and the journey undertaken are guided in a way that ensures everyone is involved: Members, Members’ staff and Customers alike. </a:t>
            </a:r>
            <a:endParaRPr lang="it-IT" dirty="0">
              <a:solidFill>
                <a:srgbClr val="003F77"/>
              </a:solidFill>
              <a:latin typeface="Calibri" panose="020F0502020204030204" pitchFamily="34" charset="0"/>
              <a:cs typeface="Calibri" panose="020F0502020204030204" pitchFamily="34" charset="0"/>
            </a:endParaRPr>
          </a:p>
          <a:p>
            <a:pPr marL="0" indent="0" algn="just">
              <a:spcBef>
                <a:spcPts val="600"/>
              </a:spcBef>
              <a:spcAft>
                <a:spcPts val="600"/>
              </a:spcAft>
              <a:buNone/>
            </a:pPr>
            <a:r>
              <a:rPr lang="en-US" dirty="0">
                <a:solidFill>
                  <a:srgbClr val="003F77"/>
                </a:solidFill>
                <a:latin typeface="Calibri" panose="020F0502020204030204" pitchFamily="34" charset="0"/>
                <a:cs typeface="Calibri" panose="020F0502020204030204" pitchFamily="34" charset="0"/>
              </a:rPr>
              <a:t>Those working with CH International know they are part of something special. CH International is the </a:t>
            </a:r>
            <a:r>
              <a:rPr lang="en-US" b="1" dirty="0">
                <a:solidFill>
                  <a:srgbClr val="003F77"/>
                </a:solidFill>
                <a:latin typeface="Calibri" panose="020F0502020204030204" pitchFamily="34" charset="0"/>
                <a:cs typeface="Calibri" panose="020F0502020204030204" pitchFamily="34" charset="0"/>
              </a:rPr>
              <a:t>sum </a:t>
            </a:r>
            <a:r>
              <a:rPr lang="en-US" dirty="0">
                <a:solidFill>
                  <a:srgbClr val="003F77"/>
                </a:solidFill>
                <a:latin typeface="Calibri" panose="020F0502020204030204" pitchFamily="34" charset="0"/>
                <a:cs typeface="Calibri" panose="020F0502020204030204" pitchFamily="34" charset="0"/>
              </a:rPr>
              <a:t>of its resources: an Association which is built upon, and identifies with, its manpower. Empowerment, determination, energy and passion: this is what everyone is offered. It is a challenge, but it is the most practical way of providing a response to those looking for development, and for those who believe in a Network which is looking to the future.</a:t>
            </a:r>
          </a:p>
          <a:p>
            <a:pPr marL="0" indent="0" algn="just">
              <a:spcBef>
                <a:spcPts val="600"/>
              </a:spcBef>
              <a:spcAft>
                <a:spcPts val="600"/>
              </a:spcAft>
              <a:buNone/>
            </a:pPr>
            <a:r>
              <a:rPr lang="en-US" dirty="0">
                <a:solidFill>
                  <a:srgbClr val="003F77"/>
                </a:solidFill>
                <a:latin typeface="Calibri" panose="020F0502020204030204" pitchFamily="34" charset="0"/>
                <a:cs typeface="Calibri" panose="020F0502020204030204" pitchFamily="34" charset="0"/>
              </a:rPr>
              <a:t>Those working with CH International are well aware that they are part of a story still being written, part of a challenge which has only been underway for </a:t>
            </a:r>
            <a:r>
              <a:rPr lang="en-US" dirty="0" smtClean="0">
                <a:solidFill>
                  <a:srgbClr val="003F77"/>
                </a:solidFill>
                <a:latin typeface="Calibri" panose="020F0502020204030204" pitchFamily="34" charset="0"/>
                <a:cs typeface="Calibri" panose="020F0502020204030204" pitchFamily="34" charset="0"/>
              </a:rPr>
              <a:t>twenty years,</a:t>
            </a:r>
            <a:r>
              <a:rPr lang="en-US" dirty="0" smtClean="0">
                <a:solidFill>
                  <a:srgbClr val="FF0000"/>
                </a:solidFill>
                <a:latin typeface="Calibri" panose="020F0502020204030204" pitchFamily="34" charset="0"/>
                <a:cs typeface="Calibri" panose="020F0502020204030204" pitchFamily="34" charset="0"/>
              </a:rPr>
              <a:t> </a:t>
            </a:r>
            <a:r>
              <a:rPr lang="en-US" dirty="0">
                <a:solidFill>
                  <a:srgbClr val="003F77"/>
                </a:solidFill>
                <a:latin typeface="Calibri" panose="020F0502020204030204" pitchFamily="34" charset="0"/>
                <a:cs typeface="Calibri" panose="020F0502020204030204" pitchFamily="34" charset="0"/>
              </a:rPr>
              <a:t>and which still has to tackle its finest, most intense tasks. </a:t>
            </a:r>
            <a:endParaRPr lang="it-IT" dirty="0">
              <a:solidFill>
                <a:srgbClr val="003F77"/>
              </a:solidFill>
              <a:latin typeface="Calibri" panose="020F0502020204030204" pitchFamily="34" charset="0"/>
              <a:cs typeface="Calibri" panose="020F0502020204030204" pitchFamily="34" charset="0"/>
            </a:endParaRPr>
          </a:p>
          <a:p>
            <a:pPr marL="0" indent="0" algn="just">
              <a:spcBef>
                <a:spcPts val="600"/>
              </a:spcBef>
              <a:spcAft>
                <a:spcPts val="600"/>
              </a:spcAft>
              <a:buNone/>
            </a:pPr>
            <a:endParaRPr lang="en-US" b="1" dirty="0">
              <a:solidFill>
                <a:srgbClr val="003F77"/>
              </a:solidFill>
              <a:latin typeface="Calibri" panose="020F0502020204030204" pitchFamily="34" charset="0"/>
              <a:cs typeface="Calibri" panose="020F0502020204030204" pitchFamily="34" charset="0"/>
            </a:endParaRPr>
          </a:p>
        </p:txBody>
      </p:sp>
      <p:sp>
        <p:nvSpPr>
          <p:cNvPr id="5" name="Segnaposto numero diapositiva 4"/>
          <p:cNvSpPr>
            <a:spLocks noGrp="1"/>
          </p:cNvSpPr>
          <p:nvPr>
            <p:ph type="sldNum" sz="quarter" idx="12"/>
          </p:nvPr>
        </p:nvSpPr>
        <p:spPr/>
        <p:txBody>
          <a:bodyPr/>
          <a:lstStyle/>
          <a:p>
            <a:fld id="{D57F1E4F-1CFF-5643-939E-02111984F565}" type="slidenum">
              <a:rPr lang="en-US" smtClean="0"/>
              <a:t>2</a:t>
            </a:fld>
            <a:endParaRPr lang="en-US" dirty="0"/>
          </a:p>
        </p:txBody>
      </p:sp>
      <p:sp>
        <p:nvSpPr>
          <p:cNvPr id="7" name="Segnaposto data 6"/>
          <p:cNvSpPr>
            <a:spLocks noGrp="1"/>
          </p:cNvSpPr>
          <p:nvPr>
            <p:ph type="dt" sz="half" idx="10"/>
          </p:nvPr>
        </p:nvSpPr>
        <p:spPr/>
        <p:txBody>
          <a:bodyPr/>
          <a:lstStyle/>
          <a:p>
            <a:r>
              <a:rPr lang="it-IT" dirty="0"/>
              <a:t>25 </a:t>
            </a:r>
            <a:r>
              <a:rPr lang="it-IT" dirty="0" err="1"/>
              <a:t>Oct</a:t>
            </a:r>
            <a:r>
              <a:rPr lang="it-IT" dirty="0"/>
              <a:t>. 2017</a:t>
            </a:r>
            <a:endParaRPr lang="en-US" dirty="0"/>
          </a:p>
        </p:txBody>
      </p:sp>
    </p:spTree>
    <p:extLst>
      <p:ext uri="{BB962C8B-B14F-4D97-AF65-F5344CB8AC3E}">
        <p14:creationId xmlns:p14="http://schemas.microsoft.com/office/powerpoint/2010/main" val="7589683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dirty="0"/>
              <a:t>25 </a:t>
            </a:r>
            <a:r>
              <a:rPr lang="it-IT" dirty="0" err="1"/>
              <a:t>Oct</a:t>
            </a:r>
            <a:r>
              <a:rPr lang="it-IT" dirty="0"/>
              <a:t>. 2017</a:t>
            </a:r>
            <a:endParaRPr lang="en-US" dirty="0"/>
          </a:p>
        </p:txBody>
      </p:sp>
      <p:sp>
        <p:nvSpPr>
          <p:cNvPr id="5" name="Segnaposto numero diapositiva 4"/>
          <p:cNvSpPr>
            <a:spLocks noGrp="1"/>
          </p:cNvSpPr>
          <p:nvPr>
            <p:ph type="sldNum" sz="quarter" idx="12"/>
          </p:nvPr>
        </p:nvSpPr>
        <p:spPr/>
        <p:txBody>
          <a:bodyPr/>
          <a:lstStyle/>
          <a:p>
            <a:fld id="{D57F1E4F-1CFF-5643-939E-02111984F565}" type="slidenum">
              <a:rPr lang="en-US" smtClean="0"/>
              <a:t>3</a:t>
            </a:fld>
            <a:endParaRPr lang="en-US" dirty="0"/>
          </a:p>
        </p:txBody>
      </p:sp>
      <p:sp>
        <p:nvSpPr>
          <p:cNvPr id="21" name="Titolo 1"/>
          <p:cNvSpPr txBox="1">
            <a:spLocks/>
          </p:cNvSpPr>
          <p:nvPr/>
        </p:nvSpPr>
        <p:spPr bwMode="gray">
          <a:xfrm>
            <a:off x="1154953" y="973668"/>
            <a:ext cx="8761413" cy="6888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What has been done: New Members</a:t>
            </a:r>
            <a:endParaRPr lang="it-IT" dirty="0"/>
          </a:p>
          <a:p>
            <a:endParaRPr lang="en-US" sz="1400" dirty="0"/>
          </a:p>
        </p:txBody>
      </p:sp>
      <p:sp>
        <p:nvSpPr>
          <p:cNvPr id="3" name="Rettangolo 2">
            <a:extLst>
              <a:ext uri="{FF2B5EF4-FFF2-40B4-BE49-F238E27FC236}">
                <a16:creationId xmlns:a16="http://schemas.microsoft.com/office/drawing/2014/main" xmlns="" id="{EC4064E6-A846-405D-8B45-32AFC66D02F8}"/>
              </a:ext>
            </a:extLst>
          </p:cNvPr>
          <p:cNvSpPr/>
          <p:nvPr/>
        </p:nvSpPr>
        <p:spPr>
          <a:xfrm>
            <a:off x="484909" y="2564015"/>
            <a:ext cx="11267841" cy="4739759"/>
          </a:xfrm>
          <a:prstGeom prst="rect">
            <a:avLst/>
          </a:prstGeom>
        </p:spPr>
        <p:txBody>
          <a:bodyPr wrap="square">
            <a:spAutoFit/>
          </a:bodyPr>
          <a:lstStyle/>
          <a:p>
            <a:pPr algn="just">
              <a:spcAft>
                <a:spcPts val="600"/>
              </a:spcAft>
            </a:pPr>
            <a:r>
              <a:rPr lang="en-US" dirty="0">
                <a:solidFill>
                  <a:srgbClr val="003F77"/>
                </a:solidFill>
                <a:latin typeface="Calibri" panose="020F0502020204030204" pitchFamily="34" charset="0"/>
                <a:ea typeface="Calibri" panose="020F0502020204030204" pitchFamily="34" charset="0"/>
                <a:cs typeface="Times New Roman" panose="02020603050405020304" pitchFamily="18" charset="0"/>
              </a:rPr>
              <a:t>During this intense period, the Board has met 3 times and has continued their discussion, almost weekly, to organize and develop the network</a:t>
            </a:r>
            <a:r>
              <a:rPr lang="en-US" dirty="0" smtClean="0">
                <a:solidFill>
                  <a:srgbClr val="003F77"/>
                </a:solidFill>
                <a:latin typeface="Calibri" panose="020F0502020204030204" pitchFamily="34" charset="0"/>
                <a:ea typeface="Calibri" panose="020F0502020204030204" pitchFamily="34" charset="0"/>
                <a:cs typeface="Times New Roman" panose="02020603050405020304" pitchFamily="18" charset="0"/>
              </a:rPr>
              <a:t>.</a:t>
            </a:r>
          </a:p>
          <a:p>
            <a:pPr algn="just">
              <a:spcAft>
                <a:spcPts val="600"/>
              </a:spcAft>
            </a:pPr>
            <a:endParaRPr lang="it-IT" dirty="0">
              <a:solidFill>
                <a:srgbClr val="003F77"/>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n-US" dirty="0">
                <a:solidFill>
                  <a:srgbClr val="003F77"/>
                </a:solidFill>
                <a:latin typeface="Calibri" panose="020F0502020204030204" pitchFamily="34" charset="0"/>
                <a:ea typeface="Calibri" panose="020F0502020204030204" pitchFamily="34" charset="0"/>
                <a:cs typeface="Times New Roman" panose="02020603050405020304" pitchFamily="18" charset="0"/>
              </a:rPr>
              <a:t>First and foremost, they have continued to search for new members in countries where we are not yet present. </a:t>
            </a:r>
            <a:endParaRPr lang="en-US" dirty="0" smtClean="0">
              <a:solidFill>
                <a:srgbClr val="003F77"/>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endParaRPr lang="it-IT" dirty="0">
              <a:solidFill>
                <a:srgbClr val="003F77"/>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n-US" dirty="0">
                <a:solidFill>
                  <a:srgbClr val="003F77"/>
                </a:solidFill>
                <a:latin typeface="Calibri" panose="020F0502020204030204" pitchFamily="34" charset="0"/>
                <a:ea typeface="Calibri" panose="020F0502020204030204" pitchFamily="34" charset="0"/>
                <a:cs typeface="Times New Roman" panose="02020603050405020304" pitchFamily="18" charset="0"/>
              </a:rPr>
              <a:t>During the year, </a:t>
            </a:r>
            <a:r>
              <a:rPr lang="en-US" b="1" dirty="0">
                <a:solidFill>
                  <a:srgbClr val="003F77"/>
                </a:solidFill>
                <a:latin typeface="Calibri" panose="020F0502020204030204" pitchFamily="34" charset="0"/>
                <a:ea typeface="Calibri" panose="020F0502020204030204" pitchFamily="34" charset="0"/>
                <a:cs typeface="Times New Roman" panose="02020603050405020304" pitchFamily="18" charset="0"/>
              </a:rPr>
              <a:t>Portugal</a:t>
            </a:r>
            <a:r>
              <a:rPr lang="en-US" dirty="0">
                <a:solidFill>
                  <a:srgbClr val="003F77"/>
                </a:solidFill>
                <a:latin typeface="Calibri" panose="020F0502020204030204" pitchFamily="34" charset="0"/>
                <a:ea typeface="Calibri" panose="020F0502020204030204" pitchFamily="34" charset="0"/>
                <a:cs typeface="Times New Roman" panose="02020603050405020304" pitchFamily="18" charset="0"/>
              </a:rPr>
              <a:t>, represented by Andrew Kennard (from HK </a:t>
            </a:r>
            <a:r>
              <a:rPr lang="en-US" dirty="0" smtClean="0">
                <a:solidFill>
                  <a:srgbClr val="003F77"/>
                </a:solidFill>
                <a:latin typeface="Calibri" panose="020F0502020204030204" pitchFamily="34" charset="0"/>
                <a:ea typeface="Calibri" panose="020F0502020204030204" pitchFamily="34" charset="0"/>
                <a:cs typeface="Times New Roman" panose="02020603050405020304" pitchFamily="18" charset="0"/>
              </a:rPr>
              <a:t>Consulting, with offices in Lisbon and the Algarve), </a:t>
            </a:r>
            <a:r>
              <a:rPr lang="en-US" dirty="0">
                <a:solidFill>
                  <a:srgbClr val="003F77"/>
                </a:solidFill>
                <a:latin typeface="Calibri" panose="020F0502020204030204" pitchFamily="34" charset="0"/>
                <a:ea typeface="Calibri" panose="020F0502020204030204" pitchFamily="34" charset="0"/>
                <a:cs typeface="Times New Roman" panose="02020603050405020304" pitchFamily="18" charset="0"/>
              </a:rPr>
              <a:t>has come on board and become an “active party” from the get-go</a:t>
            </a:r>
            <a:r>
              <a:rPr lang="en-US" dirty="0" smtClean="0">
                <a:solidFill>
                  <a:srgbClr val="003F77"/>
                </a:solidFill>
                <a:latin typeface="Calibri" panose="020F0502020204030204" pitchFamily="34" charset="0"/>
                <a:ea typeface="Calibri" panose="020F0502020204030204" pitchFamily="34" charset="0"/>
                <a:cs typeface="Times New Roman" panose="02020603050405020304" pitchFamily="18" charset="0"/>
              </a:rPr>
              <a:t>. </a:t>
            </a:r>
          </a:p>
          <a:p>
            <a:pPr algn="just">
              <a:spcAft>
                <a:spcPts val="600"/>
              </a:spcAft>
            </a:pPr>
            <a:endParaRPr lang="en-US" dirty="0" smtClean="0">
              <a:solidFill>
                <a:srgbClr val="003F77"/>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n-US" dirty="0" smtClean="0">
                <a:solidFill>
                  <a:srgbClr val="003F77"/>
                </a:solidFill>
                <a:latin typeface="Calibri" panose="020F0502020204030204" pitchFamily="34" charset="0"/>
                <a:ea typeface="Calibri" panose="020F0502020204030204" pitchFamily="34" charset="0"/>
                <a:cs typeface="Times New Roman" panose="02020603050405020304" pitchFamily="18" charset="0"/>
              </a:rPr>
              <a:t>Then </a:t>
            </a:r>
            <a:r>
              <a:rPr lang="en-US" dirty="0">
                <a:solidFill>
                  <a:srgbClr val="003F77"/>
                </a:solidFill>
                <a:latin typeface="Calibri" panose="020F0502020204030204" pitchFamily="34" charset="0"/>
                <a:cs typeface="Times New Roman" panose="02020603050405020304" pitchFamily="18" charset="0"/>
              </a:rPr>
              <a:t>RV Consulting Ltd from </a:t>
            </a:r>
            <a:r>
              <a:rPr lang="en-US" b="1" dirty="0">
                <a:solidFill>
                  <a:srgbClr val="003F77"/>
                </a:solidFill>
                <a:latin typeface="Calibri" panose="020F0502020204030204" pitchFamily="34" charset="0"/>
                <a:cs typeface="Times New Roman" panose="02020603050405020304" pitchFamily="18" charset="0"/>
              </a:rPr>
              <a:t>Mauritius</a:t>
            </a:r>
            <a:r>
              <a:rPr lang="en-US" dirty="0">
                <a:solidFill>
                  <a:srgbClr val="003F77"/>
                </a:solidFill>
                <a:latin typeface="Calibri" panose="020F0502020204030204" pitchFamily="34" charset="0"/>
                <a:cs typeface="Times New Roman" panose="02020603050405020304" pitchFamily="18" charset="0"/>
              </a:rPr>
              <a:t> joined our Network too.</a:t>
            </a:r>
          </a:p>
          <a:p>
            <a:pPr algn="just">
              <a:spcAft>
                <a:spcPts val="600"/>
              </a:spcAft>
            </a:pPr>
            <a:r>
              <a:rPr lang="en-GB" b="1" dirty="0" smtClean="0">
                <a:solidFill>
                  <a:srgbClr val="003F77"/>
                </a:solidFill>
                <a:latin typeface="Calibri" panose="020F0502020204030204" pitchFamily="34" charset="0"/>
                <a:cs typeface="Calibri" panose="020F0502020204030204" pitchFamily="34" charset="0"/>
              </a:rPr>
              <a:t>Vicky </a:t>
            </a:r>
            <a:r>
              <a:rPr lang="en-GB" b="1" dirty="0" err="1">
                <a:solidFill>
                  <a:srgbClr val="003F77"/>
                </a:solidFill>
                <a:latin typeface="Calibri" panose="020F0502020204030204" pitchFamily="34" charset="0"/>
                <a:cs typeface="Calibri" panose="020F0502020204030204" pitchFamily="34" charset="0"/>
              </a:rPr>
              <a:t>Ramdane</a:t>
            </a:r>
            <a:r>
              <a:rPr lang="it-IT" b="1" dirty="0">
                <a:solidFill>
                  <a:srgbClr val="003F77"/>
                </a:solidFill>
                <a:latin typeface="Calibri" panose="020F0502020204030204" pitchFamily="34" charset="0"/>
                <a:cs typeface="Calibri" panose="020F0502020204030204" pitchFamily="34" charset="0"/>
              </a:rPr>
              <a:t> </a:t>
            </a:r>
            <a:r>
              <a:rPr lang="en-GB" dirty="0">
                <a:solidFill>
                  <a:srgbClr val="003F77"/>
                </a:solidFill>
                <a:latin typeface="Calibri" panose="020F0502020204030204" pitchFamily="34" charset="0"/>
                <a:ea typeface="Calibri" panose="020F0502020204030204" pitchFamily="34" charset="0"/>
                <a:cs typeface="Calibri" panose="020F0502020204030204" pitchFamily="34" charset="0"/>
              </a:rPr>
              <a:t>is the point </a:t>
            </a:r>
            <a:r>
              <a:rPr lang="en-GB" dirty="0">
                <a:solidFill>
                  <a:srgbClr val="003F77"/>
                </a:solidFill>
                <a:latin typeface="Calibri" panose="020F0502020204030204" pitchFamily="34" charset="0"/>
                <a:ea typeface="Calibri" panose="020F0502020204030204" pitchFamily="34" charset="0"/>
                <a:cs typeface="Times New Roman" panose="02020603050405020304" pitchFamily="18" charset="0"/>
              </a:rPr>
              <a:t>of contact for CH International. </a:t>
            </a:r>
            <a:r>
              <a:rPr lang="en-GB" dirty="0">
                <a:solidFill>
                  <a:srgbClr val="003F77"/>
                </a:solidFill>
                <a:latin typeface="Calibri" panose="020F0502020204030204" pitchFamily="34" charset="0"/>
                <a:cs typeface="Calibri" panose="020F0502020204030204" pitchFamily="34" charset="0"/>
              </a:rPr>
              <a:t>The office is located in </a:t>
            </a:r>
            <a:r>
              <a:rPr lang="en-GB" dirty="0" err="1">
                <a:solidFill>
                  <a:srgbClr val="003F77"/>
                </a:solidFill>
                <a:latin typeface="Calibri" panose="020F0502020204030204" pitchFamily="34" charset="0"/>
                <a:cs typeface="Calibri" panose="020F0502020204030204" pitchFamily="34" charset="0"/>
              </a:rPr>
              <a:t>Laborde</a:t>
            </a:r>
            <a:r>
              <a:rPr lang="en-GB" dirty="0">
                <a:solidFill>
                  <a:srgbClr val="003F77"/>
                </a:solidFill>
                <a:latin typeface="Calibri" panose="020F0502020204030204" pitchFamily="34" charset="0"/>
                <a:cs typeface="Calibri" panose="020F0502020204030204" pitchFamily="34" charset="0"/>
              </a:rPr>
              <a:t> Street Bois Rouge </a:t>
            </a:r>
            <a:r>
              <a:rPr lang="en-GB" dirty="0" err="1">
                <a:solidFill>
                  <a:srgbClr val="003F77"/>
                </a:solidFill>
                <a:latin typeface="Calibri" panose="020F0502020204030204" pitchFamily="34" charset="0"/>
                <a:cs typeface="Calibri" panose="020F0502020204030204" pitchFamily="34" charset="0"/>
              </a:rPr>
              <a:t>Pamplemousses</a:t>
            </a:r>
            <a:r>
              <a:rPr lang="en-GB" dirty="0">
                <a:solidFill>
                  <a:srgbClr val="003F77"/>
                </a:solidFill>
                <a:latin typeface="Calibri" panose="020F0502020204030204" pitchFamily="34" charset="0"/>
                <a:cs typeface="Calibri" panose="020F0502020204030204" pitchFamily="34" charset="0"/>
              </a:rPr>
              <a:t> +230 Mauritius</a:t>
            </a:r>
            <a:r>
              <a:rPr lang="it-IT" dirty="0">
                <a:solidFill>
                  <a:srgbClr val="003F77"/>
                </a:solidFill>
                <a:latin typeface="Calibri" panose="020F0502020204030204" pitchFamily="34" charset="0"/>
                <a:cs typeface="Calibri" panose="020F0502020204030204" pitchFamily="34" charset="0"/>
              </a:rPr>
              <a:t>. </a:t>
            </a:r>
            <a:endParaRPr lang="en-GB" dirty="0" smtClean="0">
              <a:solidFill>
                <a:srgbClr val="003F77"/>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endParaRPr lang="it-IT" dirty="0">
              <a:solidFill>
                <a:srgbClr val="003F77"/>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endParaRPr lang="it-IT" dirty="0">
              <a:solidFill>
                <a:srgbClr val="003F77"/>
              </a:solidFill>
              <a:latin typeface="Calibri" panose="020F0502020204030204" pitchFamily="34" charset="0"/>
              <a:cs typeface="Times New Roman" panose="02020603050405020304" pitchFamily="18" charset="0"/>
            </a:endParaRPr>
          </a:p>
          <a:p>
            <a:pPr algn="just">
              <a:spcAft>
                <a:spcPts val="600"/>
              </a:spcAft>
            </a:pPr>
            <a:endParaRPr lang="it-IT" dirty="0">
              <a:solidFill>
                <a:srgbClr val="003F77"/>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61238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dirty="0"/>
              <a:t>25 </a:t>
            </a:r>
            <a:r>
              <a:rPr lang="it-IT" dirty="0" err="1"/>
              <a:t>Oct</a:t>
            </a:r>
            <a:r>
              <a:rPr lang="it-IT" dirty="0"/>
              <a:t>. 2017</a:t>
            </a:r>
            <a:endParaRPr lang="en-US" dirty="0"/>
          </a:p>
        </p:txBody>
      </p:sp>
      <p:sp>
        <p:nvSpPr>
          <p:cNvPr id="5" name="Segnaposto numero diapositiva 4"/>
          <p:cNvSpPr>
            <a:spLocks noGrp="1"/>
          </p:cNvSpPr>
          <p:nvPr>
            <p:ph type="sldNum" sz="quarter" idx="12"/>
          </p:nvPr>
        </p:nvSpPr>
        <p:spPr/>
        <p:txBody>
          <a:bodyPr/>
          <a:lstStyle/>
          <a:p>
            <a:fld id="{D57F1E4F-1CFF-5643-939E-02111984F565}" type="slidenum">
              <a:rPr lang="en-US" smtClean="0"/>
              <a:t>4</a:t>
            </a:fld>
            <a:endParaRPr lang="en-US" dirty="0"/>
          </a:p>
        </p:txBody>
      </p:sp>
      <p:sp>
        <p:nvSpPr>
          <p:cNvPr id="21" name="Titolo 1"/>
          <p:cNvSpPr txBox="1">
            <a:spLocks/>
          </p:cNvSpPr>
          <p:nvPr/>
        </p:nvSpPr>
        <p:spPr bwMode="gray">
          <a:xfrm>
            <a:off x="1154953" y="973668"/>
            <a:ext cx="8761413" cy="6888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What has been done: New Members</a:t>
            </a:r>
            <a:endParaRPr lang="it-IT" dirty="0"/>
          </a:p>
          <a:p>
            <a:endParaRPr lang="en-US" sz="1400" dirty="0"/>
          </a:p>
        </p:txBody>
      </p:sp>
      <p:sp>
        <p:nvSpPr>
          <p:cNvPr id="3" name="Rettangolo 2">
            <a:extLst>
              <a:ext uri="{FF2B5EF4-FFF2-40B4-BE49-F238E27FC236}">
                <a16:creationId xmlns:a16="http://schemas.microsoft.com/office/drawing/2014/main" xmlns="" id="{EC4064E6-A846-405D-8B45-32AFC66D02F8}"/>
              </a:ext>
            </a:extLst>
          </p:cNvPr>
          <p:cNvSpPr/>
          <p:nvPr/>
        </p:nvSpPr>
        <p:spPr>
          <a:xfrm>
            <a:off x="484909" y="2422134"/>
            <a:ext cx="11267841" cy="3323987"/>
          </a:xfrm>
          <a:prstGeom prst="rect">
            <a:avLst/>
          </a:prstGeom>
        </p:spPr>
        <p:txBody>
          <a:bodyPr wrap="square">
            <a:spAutoFit/>
          </a:bodyPr>
          <a:lstStyle/>
          <a:p>
            <a:pPr algn="just">
              <a:spcAft>
                <a:spcPts val="600"/>
              </a:spcAft>
            </a:pPr>
            <a:r>
              <a:rPr lang="en-US" dirty="0" smtClean="0">
                <a:solidFill>
                  <a:srgbClr val="003F77"/>
                </a:solidFill>
                <a:latin typeface="Calibri" panose="020F0502020204030204" pitchFamily="34" charset="0"/>
                <a:ea typeface="Calibri" panose="020F0502020204030204" pitchFamily="34" charset="0"/>
                <a:cs typeface="Times New Roman" panose="02020603050405020304" pitchFamily="18" charset="0"/>
              </a:rPr>
              <a:t>And last but not least, a </a:t>
            </a:r>
            <a:r>
              <a:rPr lang="en-US" dirty="0">
                <a:solidFill>
                  <a:srgbClr val="003F77"/>
                </a:solidFill>
                <a:latin typeface="Calibri" panose="020F0502020204030204" pitchFamily="34" charset="0"/>
                <a:ea typeface="Calibri" panose="020F0502020204030204" pitchFamily="34" charset="0"/>
                <a:cs typeface="Times New Roman" panose="02020603050405020304" pitchFamily="18" charset="0"/>
              </a:rPr>
              <a:t>new member from </a:t>
            </a:r>
            <a:r>
              <a:rPr lang="en-US" b="1" dirty="0">
                <a:solidFill>
                  <a:srgbClr val="003F77"/>
                </a:solidFill>
                <a:latin typeface="Calibri" panose="020F0502020204030204" pitchFamily="34" charset="0"/>
                <a:ea typeface="Calibri" panose="020F0502020204030204" pitchFamily="34" charset="0"/>
                <a:cs typeface="Times New Roman" panose="02020603050405020304" pitchFamily="18" charset="0"/>
              </a:rPr>
              <a:t>Germany</a:t>
            </a:r>
            <a:r>
              <a:rPr lang="en-US" dirty="0">
                <a:solidFill>
                  <a:srgbClr val="003F77"/>
                </a:solidFill>
                <a:latin typeface="Calibri" panose="020F0502020204030204" pitchFamily="34" charset="0"/>
                <a:ea typeface="Calibri" panose="020F0502020204030204" pitchFamily="34" charset="0"/>
                <a:cs typeface="Times New Roman" panose="02020603050405020304" pitchFamily="18" charset="0"/>
              </a:rPr>
              <a:t> - a strategic Country - has come on board as well; </a:t>
            </a:r>
            <a:r>
              <a:rPr lang="it-IT" b="1" dirty="0">
                <a:solidFill>
                  <a:srgbClr val="003F77"/>
                </a:solidFill>
                <a:latin typeface="Calibri" panose="020F0502020204030204" pitchFamily="34" charset="0"/>
                <a:cs typeface="Times New Roman" panose="02020603050405020304" pitchFamily="18" charset="0"/>
              </a:rPr>
              <a:t>DFFK, kröller + partner mbB Steuerberatungsgesellschaft</a:t>
            </a:r>
            <a:r>
              <a:rPr lang="it-IT" dirty="0">
                <a:solidFill>
                  <a:srgbClr val="003F77"/>
                </a:solidFill>
                <a:latin typeface="Calibri" panose="020F0502020204030204" pitchFamily="34" charset="0"/>
                <a:cs typeface="Times New Roman" panose="02020603050405020304" pitchFamily="18" charset="0"/>
              </a:rPr>
              <a:t> (www.dffk.de), located in Stuttgard, joined CH International since August 2017.</a:t>
            </a:r>
          </a:p>
          <a:p>
            <a:pPr algn="just">
              <a:spcAft>
                <a:spcPts val="600"/>
              </a:spcAft>
            </a:pPr>
            <a:r>
              <a:rPr lang="en-GB" b="1" dirty="0" smtClean="0">
                <a:solidFill>
                  <a:srgbClr val="003F77"/>
                </a:solidFill>
                <a:latin typeface="Calibri" panose="020F0502020204030204" pitchFamily="34" charset="0"/>
                <a:ea typeface="Calibri" panose="020F0502020204030204" pitchFamily="34" charset="0"/>
                <a:cs typeface="Times New Roman" panose="02020603050405020304" pitchFamily="18" charset="0"/>
              </a:rPr>
              <a:t>Elke </a:t>
            </a:r>
            <a:r>
              <a:rPr lang="en-GB" b="1" dirty="0">
                <a:solidFill>
                  <a:srgbClr val="003F77"/>
                </a:solidFill>
                <a:latin typeface="Calibri" panose="020F0502020204030204" pitchFamily="34" charset="0"/>
                <a:ea typeface="Calibri" panose="020F0502020204030204" pitchFamily="34" charset="0"/>
                <a:cs typeface="Times New Roman" panose="02020603050405020304" pitchFamily="18" charset="0"/>
              </a:rPr>
              <a:t>Fischer </a:t>
            </a:r>
            <a:r>
              <a:rPr lang="en-GB" dirty="0">
                <a:solidFill>
                  <a:srgbClr val="003F77"/>
                </a:solidFill>
                <a:latin typeface="Calibri" panose="020F0502020204030204" pitchFamily="34" charset="0"/>
                <a:ea typeface="Calibri" panose="020F0502020204030204" pitchFamily="34" charset="0"/>
                <a:cs typeface="Times New Roman" panose="02020603050405020304" pitchFamily="18" charset="0"/>
              </a:rPr>
              <a:t>is the point of contact for CH International. The office is located in Stuttgart </a:t>
            </a:r>
            <a:r>
              <a:rPr lang="en-GB" dirty="0" err="1">
                <a:solidFill>
                  <a:srgbClr val="003F77"/>
                </a:solidFill>
                <a:latin typeface="Calibri" panose="020F0502020204030204" pitchFamily="34" charset="0"/>
                <a:ea typeface="Calibri" panose="020F0502020204030204" pitchFamily="34" charset="0"/>
                <a:cs typeface="Times New Roman" panose="02020603050405020304" pitchFamily="18" charset="0"/>
              </a:rPr>
              <a:t>Schickhardtstraße</a:t>
            </a:r>
            <a:r>
              <a:rPr lang="en-GB" dirty="0">
                <a:solidFill>
                  <a:srgbClr val="003F77"/>
                </a:solidFill>
                <a:latin typeface="Calibri" panose="020F0502020204030204" pitchFamily="34" charset="0"/>
                <a:ea typeface="Calibri" panose="020F0502020204030204" pitchFamily="34" charset="0"/>
                <a:cs typeface="Times New Roman" panose="02020603050405020304" pitchFamily="18" charset="0"/>
              </a:rPr>
              <a:t> 57. All details are shown in our web site.</a:t>
            </a:r>
            <a:endParaRPr lang="it-IT" dirty="0">
              <a:solidFill>
                <a:srgbClr val="003F77"/>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endParaRPr lang="en-US" dirty="0" smtClean="0">
              <a:solidFill>
                <a:srgbClr val="003F77"/>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endParaRPr lang="en-US" dirty="0">
              <a:solidFill>
                <a:srgbClr val="003F77"/>
              </a:solidFill>
              <a:latin typeface="Calibri" panose="020F0502020204030204" pitchFamily="34" charset="0"/>
              <a:cs typeface="Times New Roman" panose="02020603050405020304" pitchFamily="18" charset="0"/>
            </a:endParaRPr>
          </a:p>
          <a:p>
            <a:pPr algn="just">
              <a:spcAft>
                <a:spcPts val="600"/>
              </a:spcAft>
            </a:pPr>
            <a:endParaRPr lang="en-US" dirty="0">
              <a:solidFill>
                <a:srgbClr val="003F77"/>
              </a:solidFill>
              <a:latin typeface="Calibri" panose="020F0502020204030204" pitchFamily="34" charset="0"/>
              <a:cs typeface="Times New Roman" panose="02020603050405020304" pitchFamily="18" charset="0"/>
            </a:endParaRPr>
          </a:p>
          <a:p>
            <a:pPr algn="just">
              <a:spcAft>
                <a:spcPts val="600"/>
              </a:spcAft>
            </a:pPr>
            <a:endParaRPr lang="en-US" b="1" dirty="0">
              <a:solidFill>
                <a:srgbClr val="003F77"/>
              </a:solidFill>
              <a:latin typeface="Calibri" panose="020F0502020204030204" pitchFamily="34" charset="0"/>
              <a:cs typeface="Times New Roman" panose="02020603050405020304" pitchFamily="18" charset="0"/>
            </a:endParaRPr>
          </a:p>
          <a:p>
            <a:pPr algn="just">
              <a:spcAft>
                <a:spcPts val="600"/>
              </a:spcAft>
            </a:pPr>
            <a:endParaRPr lang="en-US" dirty="0">
              <a:solidFill>
                <a:srgbClr val="003F77"/>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magine 6">
            <a:extLst>
              <a:ext uri="{FF2B5EF4-FFF2-40B4-BE49-F238E27FC236}">
                <a16:creationId xmlns:a16="http://schemas.microsoft.com/office/drawing/2014/main" xmlns="" id="{72811389-37CC-4EBC-B482-AB21AE71DED8}"/>
              </a:ext>
            </a:extLst>
          </p:cNvPr>
          <p:cNvPicPr>
            <a:picLocks noChangeAspect="1"/>
          </p:cNvPicPr>
          <p:nvPr/>
        </p:nvPicPr>
        <p:blipFill>
          <a:blip r:embed="rId2"/>
          <a:stretch>
            <a:fillRect/>
          </a:stretch>
        </p:blipFill>
        <p:spPr>
          <a:xfrm>
            <a:off x="484909" y="4120677"/>
            <a:ext cx="2307906" cy="1625444"/>
          </a:xfrm>
          <a:prstGeom prst="rect">
            <a:avLst/>
          </a:prstGeom>
        </p:spPr>
      </p:pic>
    </p:spTree>
    <p:extLst>
      <p:ext uri="{BB962C8B-B14F-4D97-AF65-F5344CB8AC3E}">
        <p14:creationId xmlns:p14="http://schemas.microsoft.com/office/powerpoint/2010/main" val="20538854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dirty="0"/>
              <a:t>25 </a:t>
            </a:r>
            <a:r>
              <a:rPr lang="it-IT" dirty="0" err="1"/>
              <a:t>Oct</a:t>
            </a:r>
            <a:r>
              <a:rPr lang="it-IT" dirty="0"/>
              <a:t>. 2017</a:t>
            </a:r>
            <a:endParaRPr lang="en-US" dirty="0"/>
          </a:p>
        </p:txBody>
      </p:sp>
      <p:sp>
        <p:nvSpPr>
          <p:cNvPr id="5" name="Segnaposto numero diapositiva 4"/>
          <p:cNvSpPr>
            <a:spLocks noGrp="1"/>
          </p:cNvSpPr>
          <p:nvPr>
            <p:ph type="sldNum" sz="quarter" idx="12"/>
          </p:nvPr>
        </p:nvSpPr>
        <p:spPr/>
        <p:txBody>
          <a:bodyPr/>
          <a:lstStyle/>
          <a:p>
            <a:fld id="{D57F1E4F-1CFF-5643-939E-02111984F565}" type="slidenum">
              <a:rPr lang="en-US" smtClean="0"/>
              <a:t>5</a:t>
            </a:fld>
            <a:endParaRPr lang="en-US" dirty="0"/>
          </a:p>
        </p:txBody>
      </p:sp>
      <p:sp>
        <p:nvSpPr>
          <p:cNvPr id="21" name="Titolo 1"/>
          <p:cNvSpPr txBox="1">
            <a:spLocks/>
          </p:cNvSpPr>
          <p:nvPr/>
        </p:nvSpPr>
        <p:spPr bwMode="gray">
          <a:xfrm>
            <a:off x="726209" y="1084584"/>
            <a:ext cx="10277242" cy="6888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What has been done: </a:t>
            </a:r>
            <a:r>
              <a:rPr lang="en-US" b="1" dirty="0" smtClean="0"/>
              <a:t>Prospective Members</a:t>
            </a:r>
            <a:endParaRPr lang="it-IT" dirty="0"/>
          </a:p>
          <a:p>
            <a:endParaRPr lang="en-US" sz="1400" dirty="0"/>
          </a:p>
        </p:txBody>
      </p:sp>
      <p:sp>
        <p:nvSpPr>
          <p:cNvPr id="3" name="Rettangolo 2">
            <a:extLst>
              <a:ext uri="{FF2B5EF4-FFF2-40B4-BE49-F238E27FC236}">
                <a16:creationId xmlns:a16="http://schemas.microsoft.com/office/drawing/2014/main" xmlns="" id="{EC4064E6-A846-405D-8B45-32AFC66D02F8}"/>
              </a:ext>
            </a:extLst>
          </p:cNvPr>
          <p:cNvSpPr/>
          <p:nvPr/>
        </p:nvSpPr>
        <p:spPr>
          <a:xfrm>
            <a:off x="484909" y="2142734"/>
            <a:ext cx="11267841" cy="5447645"/>
          </a:xfrm>
          <a:prstGeom prst="rect">
            <a:avLst/>
          </a:prstGeom>
        </p:spPr>
        <p:txBody>
          <a:bodyPr wrap="square">
            <a:spAutoFit/>
          </a:bodyPr>
          <a:lstStyle/>
          <a:p>
            <a:pPr algn="just">
              <a:spcAft>
                <a:spcPts val="600"/>
              </a:spcAft>
            </a:pPr>
            <a:endParaRPr lang="en-US" dirty="0" smtClean="0">
              <a:solidFill>
                <a:srgbClr val="003F77"/>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n-US" dirty="0" smtClean="0">
                <a:solidFill>
                  <a:srgbClr val="003F77"/>
                </a:solidFill>
                <a:latin typeface="Calibri" panose="020F0502020204030204" pitchFamily="34" charset="0"/>
                <a:cs typeface="Times New Roman" panose="02020603050405020304" pitchFamily="18" charset="0"/>
              </a:rPr>
              <a:t>The Board is still continuing to look for new Countries such as US, Poland, Russia and Africa and in countries where members have moved on, for one reason or another. In fact, we are in progressed discussions with:</a:t>
            </a:r>
          </a:p>
          <a:p>
            <a:pPr algn="just">
              <a:spcAft>
                <a:spcPts val="600"/>
              </a:spcAft>
            </a:pPr>
            <a:endParaRPr lang="en-US" dirty="0" smtClean="0">
              <a:solidFill>
                <a:srgbClr val="003F77"/>
              </a:solidFill>
              <a:latin typeface="Calibri" panose="020F0502020204030204" pitchFamily="34" charset="0"/>
              <a:cs typeface="Times New Roman" panose="02020603050405020304" pitchFamily="18" charset="0"/>
            </a:endParaRPr>
          </a:p>
          <a:p>
            <a:pPr marL="285750" indent="-285750" algn="just">
              <a:spcAft>
                <a:spcPts val="600"/>
              </a:spcAft>
              <a:buFont typeface="Arial" panose="020B0604020202020204" pitchFamily="34" charset="0"/>
              <a:buChar char="•"/>
            </a:pPr>
            <a:r>
              <a:rPr lang="en-US" dirty="0" smtClean="0">
                <a:solidFill>
                  <a:srgbClr val="003F77"/>
                </a:solidFill>
                <a:latin typeface="Calibri" panose="020F0502020204030204" pitchFamily="34" charset="0"/>
                <a:cs typeface="Times New Roman" panose="02020603050405020304" pitchFamily="18" charset="0"/>
              </a:rPr>
              <a:t>A firm in Russia, highly recommended by the Cicero member there</a:t>
            </a:r>
          </a:p>
          <a:p>
            <a:pPr marL="285750" indent="-285750" algn="just">
              <a:spcAft>
                <a:spcPts val="600"/>
              </a:spcAft>
              <a:buFont typeface="Arial" panose="020B0604020202020204" pitchFamily="34" charset="0"/>
              <a:buChar char="•"/>
            </a:pPr>
            <a:r>
              <a:rPr lang="en-US" dirty="0" smtClean="0">
                <a:solidFill>
                  <a:srgbClr val="003F77"/>
                </a:solidFill>
                <a:latin typeface="Calibri" panose="020F0502020204030204" pitchFamily="34" charset="0"/>
                <a:cs typeface="Times New Roman" panose="02020603050405020304" pitchFamily="18" charset="0"/>
              </a:rPr>
              <a:t>A firm in Bulgaria, who Graham will go and meet on November 1</a:t>
            </a:r>
            <a:r>
              <a:rPr lang="en-US" baseline="30000" dirty="0" smtClean="0">
                <a:solidFill>
                  <a:srgbClr val="003F77"/>
                </a:solidFill>
                <a:latin typeface="Calibri" panose="020F0502020204030204" pitchFamily="34" charset="0"/>
                <a:cs typeface="Times New Roman" panose="02020603050405020304" pitchFamily="18" charset="0"/>
              </a:rPr>
              <a:t>st</a:t>
            </a:r>
            <a:r>
              <a:rPr lang="en-US" dirty="0" smtClean="0">
                <a:solidFill>
                  <a:srgbClr val="003F77"/>
                </a:solidFill>
                <a:latin typeface="Calibri" panose="020F0502020204030204" pitchFamily="34" charset="0"/>
                <a:cs typeface="Times New Roman" panose="02020603050405020304" pitchFamily="18" charset="0"/>
              </a:rPr>
              <a:t> along with the Cicero member (to ensure that a good relationship is also established with our legal friends)</a:t>
            </a:r>
          </a:p>
          <a:p>
            <a:pPr marL="285750" indent="-285750" algn="just">
              <a:spcAft>
                <a:spcPts val="600"/>
              </a:spcAft>
              <a:buFont typeface="Arial" panose="020B0604020202020204" pitchFamily="34" charset="0"/>
              <a:buChar char="•"/>
            </a:pPr>
            <a:r>
              <a:rPr lang="en-US" dirty="0" smtClean="0">
                <a:solidFill>
                  <a:srgbClr val="003F77"/>
                </a:solidFill>
                <a:latin typeface="Calibri" panose="020F0502020204030204" pitchFamily="34" charset="0"/>
                <a:cs typeface="Times New Roman" panose="02020603050405020304" pitchFamily="18" charset="0"/>
              </a:rPr>
              <a:t>A firm in Malta, recommended by our former member, Charles Scerri, who has informed us they would like to join</a:t>
            </a:r>
            <a:endParaRPr lang="en-US" dirty="0">
              <a:solidFill>
                <a:srgbClr val="003F77"/>
              </a:solidFill>
              <a:latin typeface="Calibri" panose="020F0502020204030204" pitchFamily="34" charset="0"/>
              <a:cs typeface="Times New Roman" panose="02020603050405020304" pitchFamily="18" charset="0"/>
            </a:endParaRPr>
          </a:p>
          <a:p>
            <a:pPr algn="just">
              <a:spcAft>
                <a:spcPts val="600"/>
              </a:spcAft>
            </a:pPr>
            <a:endParaRPr lang="en-US" dirty="0" smtClean="0">
              <a:solidFill>
                <a:srgbClr val="003F77"/>
              </a:solidFill>
              <a:latin typeface="Calibri" panose="020F0502020204030204" pitchFamily="34" charset="0"/>
              <a:cs typeface="Times New Roman" panose="02020603050405020304" pitchFamily="18" charset="0"/>
            </a:endParaRPr>
          </a:p>
          <a:p>
            <a:pPr algn="just">
              <a:spcAft>
                <a:spcPts val="600"/>
              </a:spcAft>
            </a:pPr>
            <a:r>
              <a:rPr lang="en-US" dirty="0" smtClean="0">
                <a:solidFill>
                  <a:srgbClr val="003F77"/>
                </a:solidFill>
                <a:latin typeface="Calibri" panose="020F0502020204030204" pitchFamily="34" charset="0"/>
                <a:cs typeface="Times New Roman" panose="02020603050405020304" pitchFamily="18" charset="0"/>
              </a:rPr>
              <a:t>The contact recommended to us by Cicero in Poland has decided now is not the right time for their newly established business to join but they have been giving and receiving referrals with CH International. Our hunt goes on!</a:t>
            </a:r>
          </a:p>
          <a:p>
            <a:pPr algn="just">
              <a:spcAft>
                <a:spcPts val="600"/>
              </a:spcAft>
            </a:pPr>
            <a:endParaRPr lang="en-US" dirty="0" smtClean="0">
              <a:solidFill>
                <a:srgbClr val="003F77"/>
              </a:solidFill>
              <a:latin typeface="Calibri" panose="020F0502020204030204" pitchFamily="34" charset="0"/>
              <a:cs typeface="Times New Roman" panose="02020603050405020304" pitchFamily="18" charset="0"/>
            </a:endParaRPr>
          </a:p>
          <a:p>
            <a:pPr algn="just">
              <a:spcAft>
                <a:spcPts val="600"/>
              </a:spcAft>
            </a:pPr>
            <a:endParaRPr lang="en-US" dirty="0">
              <a:solidFill>
                <a:srgbClr val="003F77"/>
              </a:solidFill>
              <a:latin typeface="Calibri" panose="020F0502020204030204" pitchFamily="34" charset="0"/>
              <a:cs typeface="Times New Roman" panose="02020603050405020304" pitchFamily="18" charset="0"/>
            </a:endParaRPr>
          </a:p>
          <a:p>
            <a:pPr algn="just">
              <a:spcAft>
                <a:spcPts val="600"/>
              </a:spcAft>
            </a:pPr>
            <a:endParaRPr lang="en-US" dirty="0">
              <a:solidFill>
                <a:srgbClr val="003F77"/>
              </a:solidFill>
              <a:latin typeface="Calibri" panose="020F0502020204030204" pitchFamily="34" charset="0"/>
              <a:cs typeface="Times New Roman" panose="02020603050405020304" pitchFamily="18" charset="0"/>
            </a:endParaRPr>
          </a:p>
          <a:p>
            <a:pPr algn="just">
              <a:spcAft>
                <a:spcPts val="600"/>
              </a:spcAft>
            </a:pPr>
            <a:endParaRPr lang="en-US" b="1" dirty="0">
              <a:solidFill>
                <a:srgbClr val="003F77"/>
              </a:solidFill>
              <a:latin typeface="Calibri" panose="020F0502020204030204" pitchFamily="34" charset="0"/>
              <a:cs typeface="Times New Roman" panose="02020603050405020304" pitchFamily="18" charset="0"/>
            </a:endParaRPr>
          </a:p>
          <a:p>
            <a:pPr algn="just">
              <a:spcAft>
                <a:spcPts val="600"/>
              </a:spcAft>
            </a:pPr>
            <a:endParaRPr lang="en-US" dirty="0">
              <a:solidFill>
                <a:srgbClr val="003F77"/>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79707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dirty="0"/>
              <a:t>25 </a:t>
            </a:r>
            <a:r>
              <a:rPr lang="it-IT" dirty="0" err="1"/>
              <a:t>Oct</a:t>
            </a:r>
            <a:r>
              <a:rPr lang="it-IT" dirty="0"/>
              <a:t>. 2017</a:t>
            </a:r>
            <a:endParaRPr lang="en-US" dirty="0"/>
          </a:p>
        </p:txBody>
      </p:sp>
      <p:sp>
        <p:nvSpPr>
          <p:cNvPr id="5" name="Segnaposto numero diapositiva 4"/>
          <p:cNvSpPr>
            <a:spLocks noGrp="1"/>
          </p:cNvSpPr>
          <p:nvPr>
            <p:ph type="sldNum" sz="quarter" idx="12"/>
          </p:nvPr>
        </p:nvSpPr>
        <p:spPr/>
        <p:txBody>
          <a:bodyPr/>
          <a:lstStyle/>
          <a:p>
            <a:fld id="{D57F1E4F-1CFF-5643-939E-02111984F565}" type="slidenum">
              <a:rPr lang="en-US" smtClean="0"/>
              <a:t>6</a:t>
            </a:fld>
            <a:endParaRPr lang="en-US" dirty="0"/>
          </a:p>
        </p:txBody>
      </p:sp>
      <p:sp>
        <p:nvSpPr>
          <p:cNvPr id="21" name="Titolo 1"/>
          <p:cNvSpPr txBox="1">
            <a:spLocks/>
          </p:cNvSpPr>
          <p:nvPr/>
        </p:nvSpPr>
        <p:spPr bwMode="gray">
          <a:xfrm>
            <a:off x="622301" y="973668"/>
            <a:ext cx="9969500" cy="6888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What has been done: </a:t>
            </a:r>
            <a:r>
              <a:rPr lang="en-US" b="1" dirty="0" smtClean="0"/>
              <a:t>Cooperation partners</a:t>
            </a:r>
            <a:endParaRPr lang="it-IT" dirty="0"/>
          </a:p>
          <a:p>
            <a:endParaRPr lang="en-US" sz="1400" dirty="0"/>
          </a:p>
        </p:txBody>
      </p:sp>
      <p:sp>
        <p:nvSpPr>
          <p:cNvPr id="3" name="Rettangolo 2">
            <a:extLst>
              <a:ext uri="{FF2B5EF4-FFF2-40B4-BE49-F238E27FC236}">
                <a16:creationId xmlns:a16="http://schemas.microsoft.com/office/drawing/2014/main" xmlns="" id="{EC4064E6-A846-405D-8B45-32AFC66D02F8}"/>
              </a:ext>
            </a:extLst>
          </p:cNvPr>
          <p:cNvSpPr/>
          <p:nvPr/>
        </p:nvSpPr>
        <p:spPr>
          <a:xfrm>
            <a:off x="484909" y="2142734"/>
            <a:ext cx="11267841" cy="4939814"/>
          </a:xfrm>
          <a:prstGeom prst="rect">
            <a:avLst/>
          </a:prstGeom>
        </p:spPr>
        <p:txBody>
          <a:bodyPr wrap="square">
            <a:spAutoFit/>
          </a:bodyPr>
          <a:lstStyle/>
          <a:p>
            <a:pPr algn="just">
              <a:spcAft>
                <a:spcPts val="600"/>
              </a:spcAft>
            </a:pPr>
            <a:endParaRPr lang="en-US" dirty="0" smtClean="0">
              <a:solidFill>
                <a:srgbClr val="003F77"/>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n-US" dirty="0" smtClean="0">
                <a:solidFill>
                  <a:srgbClr val="003F77"/>
                </a:solidFill>
                <a:latin typeface="Calibri" panose="020F0502020204030204" pitchFamily="34" charset="0"/>
                <a:ea typeface="Calibri" panose="020F0502020204030204" pitchFamily="34" charset="0"/>
                <a:cs typeface="Times New Roman" panose="02020603050405020304" pitchFamily="18" charset="0"/>
              </a:rPr>
              <a:t>Cicero:</a:t>
            </a:r>
          </a:p>
          <a:p>
            <a:pPr algn="just">
              <a:spcAft>
                <a:spcPts val="600"/>
              </a:spcAft>
            </a:pPr>
            <a:r>
              <a:rPr lang="en-US" dirty="0" smtClean="0">
                <a:solidFill>
                  <a:srgbClr val="003F77"/>
                </a:solidFill>
                <a:latin typeface="Calibri" panose="020F0502020204030204" pitchFamily="34" charset="0"/>
                <a:cs typeface="Times New Roman" panose="02020603050405020304" pitchFamily="18" charset="0"/>
              </a:rPr>
              <a:t>The </a:t>
            </a:r>
            <a:r>
              <a:rPr lang="en-US" dirty="0">
                <a:solidFill>
                  <a:srgbClr val="003F77"/>
                </a:solidFill>
                <a:latin typeface="Calibri" panose="020F0502020204030204" pitchFamily="34" charset="0"/>
                <a:cs typeface="Times New Roman" panose="02020603050405020304" pitchFamily="18" charset="0"/>
              </a:rPr>
              <a:t>relationship with </a:t>
            </a:r>
            <a:r>
              <a:rPr lang="en-US" dirty="0" smtClean="0">
                <a:solidFill>
                  <a:srgbClr val="003F77"/>
                </a:solidFill>
                <a:latin typeface="Calibri" panose="020F0502020204030204" pitchFamily="34" charset="0"/>
                <a:cs typeface="Times New Roman" panose="02020603050405020304" pitchFamily="18" charset="0"/>
              </a:rPr>
              <a:t>Cicero goes from strength to strength. There is a feeling that our groups are becoming closer, with more people attending each other’s meetings and yet more assistance to secure new member countries. We thank our friends at Cicero wholeheartedly for their help. </a:t>
            </a:r>
          </a:p>
          <a:p>
            <a:pPr algn="just">
              <a:spcAft>
                <a:spcPts val="600"/>
              </a:spcAft>
            </a:pPr>
            <a:endParaRPr lang="en-US" dirty="0">
              <a:solidFill>
                <a:srgbClr val="003F77"/>
              </a:solidFill>
              <a:latin typeface="Calibri" panose="020F0502020204030204" pitchFamily="34" charset="0"/>
              <a:cs typeface="Times New Roman" panose="02020603050405020304" pitchFamily="18" charset="0"/>
            </a:endParaRPr>
          </a:p>
          <a:p>
            <a:pPr algn="just">
              <a:spcAft>
                <a:spcPts val="600"/>
              </a:spcAft>
            </a:pPr>
            <a:r>
              <a:rPr lang="en-US" dirty="0" smtClean="0">
                <a:solidFill>
                  <a:srgbClr val="003F77"/>
                </a:solidFill>
                <a:latin typeface="Calibri" panose="020F0502020204030204" pitchFamily="34" charset="0"/>
                <a:cs typeface="Times New Roman" panose="02020603050405020304" pitchFamily="18" charset="0"/>
              </a:rPr>
              <a:t>As far as we have been notified, there have been at least four work referrals from CH International to Cicero this year – between our Lithuanian members, our Italian and Cicero’s Turkish member and our UK and Cicero’s Irish member. The Irish job will produce a substantial fee, anticipated around €70,000 – from a large UK client acquiring an Irish business. Our David Gorman should also benefit from a very good fee for the financial due diligence! </a:t>
            </a:r>
          </a:p>
          <a:p>
            <a:pPr algn="just">
              <a:spcAft>
                <a:spcPts val="600"/>
              </a:spcAft>
            </a:pPr>
            <a:endParaRPr lang="en-US" dirty="0">
              <a:solidFill>
                <a:srgbClr val="003F77"/>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a:p>
            <a:pPr algn="just">
              <a:spcAft>
                <a:spcPts val="600"/>
              </a:spcAft>
            </a:pPr>
            <a:endParaRPr lang="en-US" dirty="0">
              <a:solidFill>
                <a:srgbClr val="003F77"/>
              </a:solidFill>
              <a:latin typeface="Calibri" panose="020F0502020204030204" pitchFamily="34" charset="0"/>
              <a:cs typeface="Times New Roman" panose="02020603050405020304" pitchFamily="18" charset="0"/>
            </a:endParaRPr>
          </a:p>
          <a:p>
            <a:pPr algn="just">
              <a:spcAft>
                <a:spcPts val="600"/>
              </a:spcAft>
            </a:pPr>
            <a:endParaRPr lang="en-US" dirty="0">
              <a:solidFill>
                <a:srgbClr val="003F77"/>
              </a:solidFill>
              <a:latin typeface="Calibri" panose="020F0502020204030204" pitchFamily="34" charset="0"/>
              <a:cs typeface="Times New Roman" panose="02020603050405020304" pitchFamily="18" charset="0"/>
            </a:endParaRPr>
          </a:p>
          <a:p>
            <a:pPr algn="just">
              <a:spcAft>
                <a:spcPts val="600"/>
              </a:spcAft>
            </a:pPr>
            <a:endParaRPr lang="en-US" b="1" dirty="0">
              <a:solidFill>
                <a:srgbClr val="003F77"/>
              </a:solidFill>
              <a:latin typeface="Calibri" panose="020F0502020204030204" pitchFamily="34" charset="0"/>
              <a:cs typeface="Times New Roman" panose="02020603050405020304" pitchFamily="18" charset="0"/>
            </a:endParaRPr>
          </a:p>
          <a:p>
            <a:pPr algn="just">
              <a:spcAft>
                <a:spcPts val="600"/>
              </a:spcAft>
            </a:pPr>
            <a:endParaRPr lang="en-US" dirty="0">
              <a:solidFill>
                <a:srgbClr val="003F77"/>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33623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dirty="0"/>
              <a:t>25 </a:t>
            </a:r>
            <a:r>
              <a:rPr lang="it-IT" dirty="0" err="1"/>
              <a:t>Oct</a:t>
            </a:r>
            <a:r>
              <a:rPr lang="it-IT" dirty="0"/>
              <a:t>. 2017</a:t>
            </a:r>
            <a:endParaRPr lang="en-US" dirty="0"/>
          </a:p>
        </p:txBody>
      </p:sp>
      <p:sp>
        <p:nvSpPr>
          <p:cNvPr id="5" name="Segnaposto numero diapositiva 4"/>
          <p:cNvSpPr>
            <a:spLocks noGrp="1"/>
          </p:cNvSpPr>
          <p:nvPr>
            <p:ph type="sldNum" sz="quarter" idx="12"/>
          </p:nvPr>
        </p:nvSpPr>
        <p:spPr/>
        <p:txBody>
          <a:bodyPr/>
          <a:lstStyle/>
          <a:p>
            <a:fld id="{D57F1E4F-1CFF-5643-939E-02111984F565}" type="slidenum">
              <a:rPr lang="en-US" smtClean="0"/>
              <a:t>7</a:t>
            </a:fld>
            <a:endParaRPr lang="en-US" dirty="0"/>
          </a:p>
        </p:txBody>
      </p:sp>
      <p:sp>
        <p:nvSpPr>
          <p:cNvPr id="21" name="Titolo 1"/>
          <p:cNvSpPr txBox="1">
            <a:spLocks/>
          </p:cNvSpPr>
          <p:nvPr/>
        </p:nvSpPr>
        <p:spPr bwMode="gray">
          <a:xfrm>
            <a:off x="622301" y="973668"/>
            <a:ext cx="9969500" cy="6888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What has been done: </a:t>
            </a:r>
            <a:r>
              <a:rPr lang="en-US" b="1" dirty="0" smtClean="0"/>
              <a:t>Cooperation partners</a:t>
            </a:r>
            <a:endParaRPr lang="it-IT" dirty="0"/>
          </a:p>
          <a:p>
            <a:endParaRPr lang="en-US" sz="1400" dirty="0"/>
          </a:p>
        </p:txBody>
      </p:sp>
      <p:sp>
        <p:nvSpPr>
          <p:cNvPr id="3" name="Rettangolo 2">
            <a:extLst>
              <a:ext uri="{FF2B5EF4-FFF2-40B4-BE49-F238E27FC236}">
                <a16:creationId xmlns:a16="http://schemas.microsoft.com/office/drawing/2014/main" xmlns="" id="{EC4064E6-A846-405D-8B45-32AFC66D02F8}"/>
              </a:ext>
            </a:extLst>
          </p:cNvPr>
          <p:cNvSpPr/>
          <p:nvPr/>
        </p:nvSpPr>
        <p:spPr>
          <a:xfrm>
            <a:off x="484909" y="2142734"/>
            <a:ext cx="11267841" cy="5801588"/>
          </a:xfrm>
          <a:prstGeom prst="rect">
            <a:avLst/>
          </a:prstGeom>
        </p:spPr>
        <p:txBody>
          <a:bodyPr wrap="square">
            <a:spAutoFit/>
          </a:bodyPr>
          <a:lstStyle/>
          <a:p>
            <a:pPr algn="just">
              <a:spcAft>
                <a:spcPts val="600"/>
              </a:spcAft>
            </a:pPr>
            <a:endParaRPr lang="en-US" dirty="0" smtClean="0">
              <a:solidFill>
                <a:srgbClr val="003F77"/>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n-US" dirty="0" smtClean="0">
                <a:solidFill>
                  <a:srgbClr val="003F77"/>
                </a:solidFill>
                <a:latin typeface="Calibri" panose="020F0502020204030204" pitchFamily="34" charset="0"/>
                <a:ea typeface="Calibri" panose="020F0502020204030204" pitchFamily="34" charset="0"/>
                <a:cs typeface="Times New Roman" panose="02020603050405020304" pitchFamily="18" charset="0"/>
              </a:rPr>
              <a:t>SMS </a:t>
            </a:r>
            <a:r>
              <a:rPr lang="en-US" dirty="0" err="1" smtClean="0">
                <a:solidFill>
                  <a:srgbClr val="003F77"/>
                </a:solidFill>
                <a:latin typeface="Calibri" panose="020F0502020204030204" pitchFamily="34" charset="0"/>
                <a:ea typeface="Calibri" panose="020F0502020204030204" pitchFamily="34" charset="0"/>
                <a:cs typeface="Times New Roman" panose="02020603050405020304" pitchFamily="18" charset="0"/>
              </a:rPr>
              <a:t>Latinamerica</a:t>
            </a:r>
            <a:r>
              <a:rPr lang="en-US" dirty="0" smtClean="0">
                <a:solidFill>
                  <a:srgbClr val="003F77"/>
                </a:solidFill>
                <a:latin typeface="Calibri" panose="020F0502020204030204" pitchFamily="34" charset="0"/>
                <a:ea typeface="Calibri" panose="020F0502020204030204" pitchFamily="34" charset="0"/>
                <a:cs typeface="Times New Roman" panose="02020603050405020304" pitchFamily="18" charset="0"/>
              </a:rPr>
              <a:t>:</a:t>
            </a:r>
          </a:p>
          <a:p>
            <a:pPr algn="just">
              <a:spcAft>
                <a:spcPts val="600"/>
              </a:spcAft>
            </a:pPr>
            <a:endParaRPr lang="en-US" dirty="0" smtClean="0">
              <a:solidFill>
                <a:srgbClr val="003F77"/>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a:p>
            <a:pPr algn="just">
              <a:spcAft>
                <a:spcPts val="600"/>
              </a:spcAft>
            </a:pPr>
            <a:r>
              <a:rPr lang="en-US" dirty="0" smtClean="0">
                <a:solidFill>
                  <a:srgbClr val="003F77"/>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SMS</a:t>
            </a:r>
            <a:r>
              <a:rPr lang="en-US" dirty="0" smtClean="0">
                <a:solidFill>
                  <a:srgbClr val="003F77"/>
                </a:solidFill>
                <a:latin typeface="Calibri" panose="020F0502020204030204" pitchFamily="34" charset="0"/>
                <a:cs typeface="Times New Roman" panose="02020603050405020304" pitchFamily="18" charset="0"/>
              </a:rPr>
              <a:t> </a:t>
            </a:r>
            <a:r>
              <a:rPr lang="en-US" dirty="0">
                <a:solidFill>
                  <a:srgbClr val="003F77"/>
                </a:solidFill>
                <a:latin typeface="Calibri" panose="020F0502020204030204" pitchFamily="34" charset="0"/>
                <a:cs typeface="Times New Roman" panose="02020603050405020304" pitchFamily="18" charset="0"/>
              </a:rPr>
              <a:t>is continuing in a really good way and some referrals </a:t>
            </a:r>
            <a:r>
              <a:rPr lang="en-US" dirty="0" smtClean="0">
                <a:solidFill>
                  <a:srgbClr val="003F77"/>
                </a:solidFill>
                <a:latin typeface="Calibri" panose="020F0502020204030204" pitchFamily="34" charset="0"/>
                <a:cs typeface="Times New Roman" panose="02020603050405020304" pitchFamily="18" charset="0"/>
              </a:rPr>
              <a:t>have been </a:t>
            </a:r>
            <a:r>
              <a:rPr lang="en-US" dirty="0">
                <a:solidFill>
                  <a:srgbClr val="003F77"/>
                </a:solidFill>
                <a:latin typeface="Calibri" panose="020F0502020204030204" pitchFamily="34" charset="0"/>
                <a:cs typeface="Times New Roman" panose="02020603050405020304" pitchFamily="18" charset="0"/>
              </a:rPr>
              <a:t>performed in the last year</a:t>
            </a:r>
            <a:r>
              <a:rPr lang="en-US" dirty="0" smtClean="0">
                <a:solidFill>
                  <a:srgbClr val="003F77"/>
                </a:solidFill>
                <a:latin typeface="Calibri" panose="020F0502020204030204" pitchFamily="34" charset="0"/>
                <a:cs typeface="Times New Roman" panose="02020603050405020304" pitchFamily="18" charset="0"/>
              </a:rPr>
              <a:t>. Andrew Kennard from HK Consulting in Portugal has been busy since he joined our association, not only referring to our members, but also to SMS in Costa Rica, Peru and Brazil. Thank you Andrew, for getting stuck straight in! </a:t>
            </a:r>
          </a:p>
          <a:p>
            <a:pPr algn="just">
              <a:spcAft>
                <a:spcPts val="600"/>
              </a:spcAft>
            </a:pPr>
            <a:endParaRPr lang="en-US" dirty="0">
              <a:solidFill>
                <a:srgbClr val="003F77"/>
              </a:solidFill>
              <a:latin typeface="Calibri" panose="020F0502020204030204" pitchFamily="34" charset="0"/>
              <a:cs typeface="Times New Roman" panose="02020603050405020304" pitchFamily="18" charset="0"/>
            </a:endParaRPr>
          </a:p>
          <a:p>
            <a:pPr algn="just">
              <a:spcAft>
                <a:spcPts val="600"/>
              </a:spcAft>
            </a:pPr>
            <a:r>
              <a:rPr lang="en-US" dirty="0" smtClean="0">
                <a:solidFill>
                  <a:srgbClr val="003F77"/>
                </a:solidFill>
                <a:latin typeface="Calibri" panose="020F0502020204030204" pitchFamily="34" charset="0"/>
                <a:cs typeface="Times New Roman" panose="02020603050405020304" pitchFamily="18" charset="0"/>
              </a:rPr>
              <a:t>I have also referred a tender opportunity to SMS Chile.</a:t>
            </a:r>
          </a:p>
          <a:p>
            <a:pPr algn="just">
              <a:spcAft>
                <a:spcPts val="600"/>
              </a:spcAft>
            </a:pPr>
            <a:endParaRPr lang="en-US" dirty="0">
              <a:solidFill>
                <a:srgbClr val="003F77"/>
              </a:solidFill>
              <a:latin typeface="Calibri" panose="020F0502020204030204" pitchFamily="34" charset="0"/>
              <a:cs typeface="Times New Roman" panose="02020603050405020304" pitchFamily="18" charset="0"/>
            </a:endParaRPr>
          </a:p>
          <a:p>
            <a:pPr algn="just">
              <a:spcAft>
                <a:spcPts val="600"/>
              </a:spcAft>
            </a:pPr>
            <a:r>
              <a:rPr lang="en-US" dirty="0" smtClean="0">
                <a:solidFill>
                  <a:srgbClr val="003F77"/>
                </a:solidFill>
                <a:latin typeface="Calibri" panose="020F0502020204030204" pitchFamily="34" charset="0"/>
                <a:cs typeface="Times New Roman" panose="02020603050405020304" pitchFamily="18" charset="0"/>
              </a:rPr>
              <a:t>SMS Argentina have referred a client to CHI UK and CHI Spain and Israel (Luis and </a:t>
            </a:r>
            <a:r>
              <a:rPr lang="en-US" dirty="0" err="1" smtClean="0">
                <a:solidFill>
                  <a:srgbClr val="003F77"/>
                </a:solidFill>
                <a:latin typeface="Calibri" panose="020F0502020204030204" pitchFamily="34" charset="0"/>
                <a:cs typeface="Times New Roman" panose="02020603050405020304" pitchFamily="18" charset="0"/>
              </a:rPr>
              <a:t>Maor</a:t>
            </a:r>
            <a:r>
              <a:rPr lang="en-US" dirty="0" smtClean="0">
                <a:solidFill>
                  <a:srgbClr val="003F77"/>
                </a:solidFill>
                <a:latin typeface="Calibri" panose="020F0502020204030204" pitchFamily="34" charset="0"/>
                <a:cs typeface="Times New Roman" panose="02020603050405020304" pitchFamily="18" charset="0"/>
              </a:rPr>
              <a:t> are working together on this). </a:t>
            </a:r>
          </a:p>
          <a:p>
            <a:pPr algn="just">
              <a:spcAft>
                <a:spcPts val="600"/>
              </a:spcAft>
            </a:pPr>
            <a:endParaRPr lang="en-US" dirty="0">
              <a:solidFill>
                <a:srgbClr val="003F77"/>
              </a:solidFill>
              <a:latin typeface="Calibri" panose="020F0502020204030204" pitchFamily="34" charset="0"/>
              <a:cs typeface="Times New Roman" panose="02020603050405020304" pitchFamily="18" charset="0"/>
            </a:endParaRPr>
          </a:p>
          <a:p>
            <a:pPr algn="just">
              <a:spcAft>
                <a:spcPts val="600"/>
              </a:spcAft>
            </a:pPr>
            <a:r>
              <a:rPr lang="en-US" dirty="0" smtClean="0">
                <a:solidFill>
                  <a:srgbClr val="003F77"/>
                </a:solidFill>
                <a:latin typeface="Calibri" panose="020F0502020204030204" pitchFamily="34" charset="0"/>
                <a:cs typeface="Times New Roman" panose="02020603050405020304" pitchFamily="18" charset="0"/>
              </a:rPr>
              <a:t>It is very encouraging that we are supporting each other on these different levels, most importantly in supporting our clients.   </a:t>
            </a:r>
            <a:endParaRPr lang="en-US" dirty="0">
              <a:solidFill>
                <a:srgbClr val="003F77"/>
              </a:solidFill>
              <a:latin typeface="Calibri" panose="020F0502020204030204" pitchFamily="34" charset="0"/>
              <a:cs typeface="Times New Roman" panose="02020603050405020304" pitchFamily="18" charset="0"/>
            </a:endParaRPr>
          </a:p>
          <a:p>
            <a:pPr algn="just">
              <a:spcAft>
                <a:spcPts val="600"/>
              </a:spcAft>
            </a:pPr>
            <a:endParaRPr lang="en-US" dirty="0">
              <a:solidFill>
                <a:srgbClr val="003F77"/>
              </a:solidFill>
              <a:latin typeface="Calibri" panose="020F0502020204030204" pitchFamily="34" charset="0"/>
              <a:cs typeface="Times New Roman" panose="02020603050405020304" pitchFamily="18" charset="0"/>
            </a:endParaRPr>
          </a:p>
          <a:p>
            <a:pPr algn="just">
              <a:spcAft>
                <a:spcPts val="600"/>
              </a:spcAft>
            </a:pPr>
            <a:endParaRPr lang="en-US" dirty="0">
              <a:solidFill>
                <a:srgbClr val="003F77"/>
              </a:solidFill>
              <a:latin typeface="Calibri" panose="020F0502020204030204" pitchFamily="34" charset="0"/>
              <a:cs typeface="Times New Roman" panose="02020603050405020304" pitchFamily="18" charset="0"/>
            </a:endParaRPr>
          </a:p>
          <a:p>
            <a:pPr algn="just">
              <a:spcAft>
                <a:spcPts val="600"/>
              </a:spcAft>
            </a:pPr>
            <a:endParaRPr lang="en-US" b="1" dirty="0">
              <a:solidFill>
                <a:srgbClr val="003F77"/>
              </a:solidFill>
              <a:latin typeface="Calibri" panose="020F0502020204030204" pitchFamily="34" charset="0"/>
              <a:cs typeface="Times New Roman" panose="02020603050405020304" pitchFamily="18" charset="0"/>
            </a:endParaRPr>
          </a:p>
          <a:p>
            <a:pPr algn="just">
              <a:spcAft>
                <a:spcPts val="600"/>
              </a:spcAft>
            </a:pPr>
            <a:endParaRPr lang="en-US" dirty="0">
              <a:solidFill>
                <a:srgbClr val="003F77"/>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72910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dirty="0"/>
              <a:t>25 </a:t>
            </a:r>
            <a:r>
              <a:rPr lang="it-IT" dirty="0" err="1"/>
              <a:t>Oct</a:t>
            </a:r>
            <a:r>
              <a:rPr lang="it-IT" dirty="0"/>
              <a:t>. 2017</a:t>
            </a:r>
            <a:endParaRPr lang="en-US" dirty="0"/>
          </a:p>
        </p:txBody>
      </p:sp>
      <p:sp>
        <p:nvSpPr>
          <p:cNvPr id="5" name="Segnaposto numero diapositiva 4"/>
          <p:cNvSpPr>
            <a:spLocks noGrp="1"/>
          </p:cNvSpPr>
          <p:nvPr>
            <p:ph type="sldNum" sz="quarter" idx="12"/>
          </p:nvPr>
        </p:nvSpPr>
        <p:spPr/>
        <p:txBody>
          <a:bodyPr/>
          <a:lstStyle/>
          <a:p>
            <a:fld id="{D57F1E4F-1CFF-5643-939E-02111984F565}" type="slidenum">
              <a:rPr lang="en-US" smtClean="0"/>
              <a:t>8</a:t>
            </a:fld>
            <a:endParaRPr lang="en-US" dirty="0"/>
          </a:p>
        </p:txBody>
      </p:sp>
      <p:sp>
        <p:nvSpPr>
          <p:cNvPr id="21" name="Titolo 1"/>
          <p:cNvSpPr txBox="1">
            <a:spLocks/>
          </p:cNvSpPr>
          <p:nvPr/>
        </p:nvSpPr>
        <p:spPr bwMode="gray">
          <a:xfrm>
            <a:off x="622301" y="973668"/>
            <a:ext cx="9969500" cy="6888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What has been done: </a:t>
            </a:r>
            <a:r>
              <a:rPr lang="en-US" b="1" dirty="0" smtClean="0"/>
              <a:t>Referrals update</a:t>
            </a:r>
            <a:endParaRPr lang="it-IT" dirty="0"/>
          </a:p>
          <a:p>
            <a:endParaRPr lang="en-US" sz="1400" dirty="0"/>
          </a:p>
        </p:txBody>
      </p:sp>
      <p:sp>
        <p:nvSpPr>
          <p:cNvPr id="3" name="Rettangolo 2">
            <a:extLst>
              <a:ext uri="{FF2B5EF4-FFF2-40B4-BE49-F238E27FC236}">
                <a16:creationId xmlns:a16="http://schemas.microsoft.com/office/drawing/2014/main" xmlns="" id="{EC4064E6-A846-405D-8B45-32AFC66D02F8}"/>
              </a:ext>
            </a:extLst>
          </p:cNvPr>
          <p:cNvSpPr/>
          <p:nvPr/>
        </p:nvSpPr>
        <p:spPr>
          <a:xfrm>
            <a:off x="484909" y="2142734"/>
            <a:ext cx="11267841" cy="4462760"/>
          </a:xfrm>
          <a:prstGeom prst="rect">
            <a:avLst/>
          </a:prstGeom>
        </p:spPr>
        <p:txBody>
          <a:bodyPr wrap="square">
            <a:spAutoFit/>
          </a:bodyPr>
          <a:lstStyle/>
          <a:p>
            <a:pPr algn="just">
              <a:spcAft>
                <a:spcPts val="600"/>
              </a:spcAft>
            </a:pPr>
            <a:endParaRPr lang="en-US" dirty="0" smtClean="0">
              <a:solidFill>
                <a:srgbClr val="003F77"/>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n-US" dirty="0" smtClean="0">
                <a:solidFill>
                  <a:srgbClr val="003F77"/>
                </a:solidFill>
                <a:latin typeface="Calibri" panose="020F0502020204030204" pitchFamily="34" charset="0"/>
                <a:cs typeface="Times New Roman" panose="02020603050405020304" pitchFamily="18" charset="0"/>
              </a:rPr>
              <a:t>There have been </a:t>
            </a:r>
            <a:r>
              <a:rPr lang="en-US" dirty="0" smtClean="0">
                <a:solidFill>
                  <a:srgbClr val="003F77"/>
                </a:solidFill>
                <a:latin typeface="Calibri" panose="020F0502020204030204" pitchFamily="34" charset="0"/>
                <a:cs typeface="Times New Roman" panose="02020603050405020304" pitchFamily="18" charset="0"/>
              </a:rPr>
              <a:t>32 </a:t>
            </a:r>
            <a:r>
              <a:rPr lang="en-US" dirty="0" smtClean="0">
                <a:solidFill>
                  <a:srgbClr val="003F77"/>
                </a:solidFill>
                <a:latin typeface="Calibri" panose="020F0502020204030204" pitchFamily="34" charset="0"/>
                <a:cs typeface="Times New Roman" panose="02020603050405020304" pitchFamily="18" charset="0"/>
              </a:rPr>
              <a:t>referrals and advice requests </a:t>
            </a:r>
            <a:r>
              <a:rPr lang="en-US" dirty="0" smtClean="0">
                <a:solidFill>
                  <a:srgbClr val="003F77"/>
                </a:solidFill>
                <a:latin typeface="Calibri" panose="020F0502020204030204" pitchFamily="34" charset="0"/>
                <a:cs typeface="Times New Roman" panose="02020603050405020304" pitchFamily="18" charset="0"/>
              </a:rPr>
              <a:t>in the year to date, between </a:t>
            </a:r>
            <a:r>
              <a:rPr lang="en-US" dirty="0" smtClean="0">
                <a:solidFill>
                  <a:srgbClr val="003F77"/>
                </a:solidFill>
                <a:latin typeface="Calibri" panose="020F0502020204030204" pitchFamily="34" charset="0"/>
                <a:cs typeface="Times New Roman" panose="02020603050405020304" pitchFamily="18" charset="0"/>
              </a:rPr>
              <a:t>CH International members and also with our cooperation partners. </a:t>
            </a:r>
            <a:endParaRPr lang="en-US" dirty="0" smtClean="0">
              <a:solidFill>
                <a:srgbClr val="003F77"/>
              </a:solidFill>
              <a:latin typeface="Calibri" panose="020F0502020204030204" pitchFamily="34" charset="0"/>
              <a:cs typeface="Times New Roman" panose="02020603050405020304" pitchFamily="18" charset="0"/>
            </a:endParaRPr>
          </a:p>
          <a:p>
            <a:pPr algn="just">
              <a:spcAft>
                <a:spcPts val="600"/>
              </a:spcAft>
            </a:pPr>
            <a:endParaRPr lang="en-US" dirty="0" smtClean="0">
              <a:solidFill>
                <a:srgbClr val="003F77"/>
              </a:solidFill>
              <a:latin typeface="Calibri" panose="020F0502020204030204" pitchFamily="34" charset="0"/>
              <a:cs typeface="Times New Roman" panose="02020603050405020304" pitchFamily="18" charset="0"/>
            </a:endParaRPr>
          </a:p>
          <a:p>
            <a:pPr algn="just">
              <a:spcAft>
                <a:spcPts val="600"/>
              </a:spcAft>
            </a:pPr>
            <a:r>
              <a:rPr lang="en-US" dirty="0" smtClean="0">
                <a:solidFill>
                  <a:srgbClr val="003F77"/>
                </a:solidFill>
                <a:latin typeface="Calibri" panose="020F0502020204030204" pitchFamily="34" charset="0"/>
                <a:cs typeface="Times New Roman" panose="02020603050405020304" pitchFamily="18" charset="0"/>
              </a:rPr>
              <a:t>That </a:t>
            </a:r>
            <a:r>
              <a:rPr lang="en-US" dirty="0">
                <a:solidFill>
                  <a:srgbClr val="003F77"/>
                </a:solidFill>
                <a:latin typeface="Calibri" panose="020F0502020204030204" pitchFamily="34" charset="0"/>
                <a:cs typeface="Times New Roman" panose="02020603050405020304" pitchFamily="18" charset="0"/>
              </a:rPr>
              <a:t>compares with 29 in 2015 and 23 </a:t>
            </a:r>
            <a:r>
              <a:rPr lang="en-US">
                <a:solidFill>
                  <a:srgbClr val="003F77"/>
                </a:solidFill>
                <a:latin typeface="Calibri" panose="020F0502020204030204" pitchFamily="34" charset="0"/>
                <a:cs typeface="Times New Roman" panose="02020603050405020304" pitchFamily="18" charset="0"/>
              </a:rPr>
              <a:t>in </a:t>
            </a:r>
            <a:r>
              <a:rPr lang="en-US" smtClean="0">
                <a:solidFill>
                  <a:srgbClr val="003F77"/>
                </a:solidFill>
                <a:latin typeface="Calibri" panose="020F0502020204030204" pitchFamily="34" charset="0"/>
                <a:cs typeface="Times New Roman" panose="02020603050405020304" pitchFamily="18" charset="0"/>
              </a:rPr>
              <a:t>2016.</a:t>
            </a:r>
            <a:endParaRPr lang="en-US" dirty="0" smtClean="0">
              <a:solidFill>
                <a:srgbClr val="003F77"/>
              </a:solidFill>
              <a:latin typeface="Calibri" panose="020F0502020204030204" pitchFamily="34" charset="0"/>
              <a:cs typeface="Times New Roman" panose="02020603050405020304" pitchFamily="18" charset="0"/>
            </a:endParaRPr>
          </a:p>
          <a:p>
            <a:pPr algn="just">
              <a:spcAft>
                <a:spcPts val="600"/>
              </a:spcAft>
            </a:pPr>
            <a:endParaRPr lang="en-US" dirty="0">
              <a:solidFill>
                <a:srgbClr val="003F77"/>
              </a:solidFill>
              <a:latin typeface="Calibri" panose="020F0502020204030204" pitchFamily="34" charset="0"/>
              <a:cs typeface="Times New Roman" panose="02020603050405020304" pitchFamily="18" charset="0"/>
            </a:endParaRPr>
          </a:p>
          <a:p>
            <a:pPr algn="just">
              <a:spcAft>
                <a:spcPts val="600"/>
              </a:spcAft>
            </a:pPr>
            <a:r>
              <a:rPr lang="en-US" dirty="0" smtClean="0">
                <a:solidFill>
                  <a:srgbClr val="003F77"/>
                </a:solidFill>
                <a:latin typeface="Calibri" panose="020F0502020204030204" pitchFamily="34" charset="0"/>
                <a:cs typeface="Times New Roman" panose="02020603050405020304" pitchFamily="18" charset="0"/>
              </a:rPr>
              <a:t>We will keep up the good work in promoting our association and thinking of our colleagues when our clients need trusted advisors. </a:t>
            </a:r>
          </a:p>
          <a:p>
            <a:pPr algn="just">
              <a:spcAft>
                <a:spcPts val="600"/>
              </a:spcAft>
            </a:pPr>
            <a:endParaRPr lang="en-US" dirty="0">
              <a:solidFill>
                <a:srgbClr val="003F77"/>
              </a:solidFill>
              <a:latin typeface="Calibri" panose="020F0502020204030204" pitchFamily="34" charset="0"/>
              <a:cs typeface="Times New Roman" panose="02020603050405020304" pitchFamily="18" charset="0"/>
            </a:endParaRPr>
          </a:p>
          <a:p>
            <a:pPr algn="just">
              <a:spcAft>
                <a:spcPts val="600"/>
              </a:spcAft>
            </a:pPr>
            <a:r>
              <a:rPr lang="en-US" dirty="0" smtClean="0">
                <a:solidFill>
                  <a:srgbClr val="003F77"/>
                </a:solidFill>
                <a:latin typeface="Calibri" panose="020F0502020204030204" pitchFamily="34" charset="0"/>
                <a:cs typeface="Times New Roman" panose="02020603050405020304" pitchFamily="18" charset="0"/>
              </a:rPr>
              <a:t>Thank you all for your trust and commitment </a:t>
            </a:r>
            <a:r>
              <a:rPr lang="en-US" dirty="0" smtClean="0">
                <a:solidFill>
                  <a:srgbClr val="003F77"/>
                </a:solidFill>
                <a:latin typeface="Calibri" panose="020F0502020204030204" pitchFamily="34" charset="0"/>
                <a:cs typeface="Times New Roman" panose="02020603050405020304" pitchFamily="18" charset="0"/>
                <a:sym typeface="Wingdings" panose="05000000000000000000" pitchFamily="2" charset="2"/>
              </a:rPr>
              <a:t> </a:t>
            </a:r>
            <a:r>
              <a:rPr lang="en-US" dirty="0" smtClean="0">
                <a:solidFill>
                  <a:srgbClr val="003F77"/>
                </a:solidFill>
                <a:latin typeface="Calibri" panose="020F0502020204030204" pitchFamily="34" charset="0"/>
                <a:cs typeface="Times New Roman" panose="02020603050405020304" pitchFamily="18" charset="0"/>
              </a:rPr>
              <a:t> </a:t>
            </a:r>
            <a:endParaRPr lang="en-US" dirty="0">
              <a:solidFill>
                <a:srgbClr val="003F77"/>
              </a:solidFill>
              <a:latin typeface="Calibri" panose="020F0502020204030204" pitchFamily="34" charset="0"/>
              <a:cs typeface="Times New Roman" panose="02020603050405020304" pitchFamily="18" charset="0"/>
            </a:endParaRPr>
          </a:p>
          <a:p>
            <a:pPr algn="just">
              <a:spcAft>
                <a:spcPts val="600"/>
              </a:spcAft>
            </a:pPr>
            <a:endParaRPr lang="en-US" dirty="0">
              <a:solidFill>
                <a:srgbClr val="003F77"/>
              </a:solidFill>
              <a:latin typeface="Calibri" panose="020F0502020204030204" pitchFamily="34" charset="0"/>
              <a:cs typeface="Times New Roman" panose="02020603050405020304" pitchFamily="18" charset="0"/>
            </a:endParaRPr>
          </a:p>
          <a:p>
            <a:pPr algn="just">
              <a:spcAft>
                <a:spcPts val="600"/>
              </a:spcAft>
            </a:pPr>
            <a:endParaRPr lang="en-US" b="1" dirty="0">
              <a:solidFill>
                <a:srgbClr val="003F77"/>
              </a:solidFill>
              <a:latin typeface="Calibri" panose="020F0502020204030204" pitchFamily="34" charset="0"/>
              <a:cs typeface="Times New Roman" panose="02020603050405020304" pitchFamily="18" charset="0"/>
            </a:endParaRPr>
          </a:p>
          <a:p>
            <a:pPr algn="just">
              <a:spcAft>
                <a:spcPts val="600"/>
              </a:spcAft>
            </a:pPr>
            <a:endParaRPr lang="en-US" dirty="0">
              <a:solidFill>
                <a:srgbClr val="003F77"/>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82781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dirty="0"/>
              <a:t>25 </a:t>
            </a:r>
            <a:r>
              <a:rPr lang="it-IT" dirty="0" err="1"/>
              <a:t>Oct</a:t>
            </a:r>
            <a:r>
              <a:rPr lang="it-IT" dirty="0"/>
              <a:t>. 2017</a:t>
            </a:r>
            <a:endParaRPr lang="en-US" dirty="0"/>
          </a:p>
        </p:txBody>
      </p:sp>
      <p:sp>
        <p:nvSpPr>
          <p:cNvPr id="5" name="Segnaposto numero diapositiva 4"/>
          <p:cNvSpPr>
            <a:spLocks noGrp="1"/>
          </p:cNvSpPr>
          <p:nvPr>
            <p:ph type="sldNum" sz="quarter" idx="12"/>
          </p:nvPr>
        </p:nvSpPr>
        <p:spPr/>
        <p:txBody>
          <a:bodyPr/>
          <a:lstStyle/>
          <a:p>
            <a:fld id="{D57F1E4F-1CFF-5643-939E-02111984F565}" type="slidenum">
              <a:rPr lang="en-US" smtClean="0"/>
              <a:t>9</a:t>
            </a:fld>
            <a:endParaRPr lang="en-US" dirty="0"/>
          </a:p>
        </p:txBody>
      </p:sp>
      <p:sp>
        <p:nvSpPr>
          <p:cNvPr id="21" name="Titolo 1"/>
          <p:cNvSpPr txBox="1">
            <a:spLocks/>
          </p:cNvSpPr>
          <p:nvPr/>
        </p:nvSpPr>
        <p:spPr bwMode="gray">
          <a:xfrm>
            <a:off x="1154953" y="973668"/>
            <a:ext cx="8761413" cy="6888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What has been done: New </a:t>
            </a:r>
            <a:r>
              <a:rPr lang="en-US" b="1" dirty="0" smtClean="0"/>
              <a:t>initiatives</a:t>
            </a:r>
            <a:endParaRPr lang="it-IT" dirty="0"/>
          </a:p>
          <a:p>
            <a:endParaRPr lang="en-US" sz="1400" dirty="0"/>
          </a:p>
        </p:txBody>
      </p:sp>
      <p:sp>
        <p:nvSpPr>
          <p:cNvPr id="3" name="Rettangolo 2">
            <a:extLst>
              <a:ext uri="{FF2B5EF4-FFF2-40B4-BE49-F238E27FC236}">
                <a16:creationId xmlns:a16="http://schemas.microsoft.com/office/drawing/2014/main" xmlns="" id="{EC4064E6-A846-405D-8B45-32AFC66D02F8}"/>
              </a:ext>
            </a:extLst>
          </p:cNvPr>
          <p:cNvSpPr/>
          <p:nvPr/>
        </p:nvSpPr>
        <p:spPr>
          <a:xfrm>
            <a:off x="484909" y="2422134"/>
            <a:ext cx="11267841" cy="2970044"/>
          </a:xfrm>
          <a:prstGeom prst="rect">
            <a:avLst/>
          </a:prstGeom>
        </p:spPr>
        <p:txBody>
          <a:bodyPr wrap="square">
            <a:spAutoFit/>
          </a:bodyPr>
          <a:lstStyle/>
          <a:p>
            <a:pPr lvl="0" algn="just">
              <a:spcAft>
                <a:spcPts val="600"/>
              </a:spcAft>
            </a:pPr>
            <a:r>
              <a:rPr lang="en-US" dirty="0">
                <a:solidFill>
                  <a:srgbClr val="003F77"/>
                </a:solidFill>
                <a:latin typeface="Calibri" panose="020F0502020204030204" pitchFamily="34" charset="0"/>
                <a:ea typeface="Calibri" panose="020F0502020204030204" pitchFamily="34" charset="0"/>
                <a:cs typeface="Times New Roman" panose="02020603050405020304" pitchFamily="18" charset="0"/>
              </a:rPr>
              <a:t>The foundation of the first “</a:t>
            </a:r>
            <a:r>
              <a:rPr lang="en-US" b="1" dirty="0">
                <a:solidFill>
                  <a:srgbClr val="003F77"/>
                </a:solidFill>
                <a:latin typeface="Calibri" panose="020F0502020204030204" pitchFamily="34" charset="0"/>
                <a:ea typeface="Calibri" panose="020F0502020204030204" pitchFamily="34" charset="0"/>
                <a:cs typeface="Times New Roman" panose="02020603050405020304" pitchFamily="18" charset="0"/>
              </a:rPr>
              <a:t>Technical Group</a:t>
            </a:r>
            <a:r>
              <a:rPr lang="en-US" dirty="0">
                <a:solidFill>
                  <a:srgbClr val="003F77"/>
                </a:solidFill>
                <a:latin typeface="Calibri" panose="020F0502020204030204" pitchFamily="34" charset="0"/>
                <a:ea typeface="Calibri" panose="020F0502020204030204" pitchFamily="34" charset="0"/>
                <a:cs typeface="Times New Roman" panose="02020603050405020304" pitchFamily="18" charset="0"/>
              </a:rPr>
              <a:t>” on the subject of VAT, for which Charles Green (UK) has been named President; Paolo, Martin, Kjetil, Kristina, Luis, Magnus from the group are involved</a:t>
            </a:r>
            <a:r>
              <a:rPr lang="en-US" dirty="0" smtClean="0">
                <a:solidFill>
                  <a:srgbClr val="003F77"/>
                </a:solidFill>
                <a:latin typeface="Calibri" panose="020F0502020204030204" pitchFamily="34" charset="0"/>
                <a:ea typeface="Calibri" panose="020F0502020204030204" pitchFamily="34" charset="0"/>
                <a:cs typeface="Times New Roman" panose="02020603050405020304" pitchFamily="18" charset="0"/>
              </a:rPr>
              <a:t>. I will hand over to Charles for a brief update.</a:t>
            </a:r>
            <a:endParaRPr lang="en-US" dirty="0">
              <a:solidFill>
                <a:srgbClr val="003F77"/>
              </a:solidFill>
              <a:latin typeface="Calibri" panose="020F0502020204030204" pitchFamily="34" charset="0"/>
              <a:ea typeface="Calibri" panose="020F0502020204030204" pitchFamily="34" charset="0"/>
              <a:cs typeface="Times New Roman" panose="02020603050405020304" pitchFamily="18" charset="0"/>
            </a:endParaRPr>
          </a:p>
          <a:p>
            <a:pPr lvl="0" algn="just">
              <a:spcAft>
                <a:spcPts val="600"/>
              </a:spcAft>
            </a:pPr>
            <a:endParaRPr lang="en-US" dirty="0">
              <a:solidFill>
                <a:srgbClr val="003F77"/>
              </a:solidFill>
              <a:latin typeface="Calibri" panose="020F0502020204030204" pitchFamily="34" charset="0"/>
              <a:ea typeface="Calibri" panose="020F0502020204030204" pitchFamily="34" charset="0"/>
              <a:cs typeface="Times New Roman" panose="02020603050405020304" pitchFamily="18" charset="0"/>
            </a:endParaRPr>
          </a:p>
          <a:p>
            <a:pPr lvl="0" algn="just">
              <a:spcAft>
                <a:spcPts val="600"/>
              </a:spcAft>
            </a:pPr>
            <a:r>
              <a:rPr lang="en-US" dirty="0">
                <a:solidFill>
                  <a:srgbClr val="003F77"/>
                </a:solidFill>
                <a:latin typeface="Calibri" panose="020F0502020204030204" pitchFamily="34" charset="0"/>
                <a:ea typeface="Calibri" panose="020F0502020204030204" pitchFamily="34" charset="0"/>
                <a:cs typeface="Times New Roman" panose="02020603050405020304" pitchFamily="18" charset="0"/>
              </a:rPr>
              <a:t>The second “Technical Group” on the subject of Audit should start pretty soon.</a:t>
            </a:r>
            <a:endParaRPr lang="it-IT" dirty="0">
              <a:solidFill>
                <a:srgbClr val="003F77"/>
              </a:solidFill>
              <a:latin typeface="Calibri" panose="020F0502020204030204" pitchFamily="34" charset="0"/>
              <a:ea typeface="Calibri" panose="020F0502020204030204" pitchFamily="34" charset="0"/>
              <a:cs typeface="Times New Roman" panose="02020603050405020304" pitchFamily="18" charset="0"/>
            </a:endParaRPr>
          </a:p>
          <a:p>
            <a:pPr lvl="0" algn="just">
              <a:spcAft>
                <a:spcPts val="600"/>
              </a:spcAft>
            </a:pPr>
            <a:endParaRPr lang="en-US" dirty="0">
              <a:solidFill>
                <a:srgbClr val="003F77"/>
              </a:solidFill>
              <a:latin typeface="Calibri" panose="020F0502020204030204" pitchFamily="34" charset="0"/>
              <a:ea typeface="Calibri" panose="020F0502020204030204" pitchFamily="34" charset="0"/>
              <a:cs typeface="Times New Roman" panose="02020603050405020304" pitchFamily="18" charset="0"/>
            </a:endParaRPr>
          </a:p>
          <a:p>
            <a:pPr lvl="0" algn="just">
              <a:spcAft>
                <a:spcPts val="600"/>
              </a:spcAft>
            </a:pPr>
            <a:r>
              <a:rPr lang="en-US" dirty="0">
                <a:solidFill>
                  <a:srgbClr val="003F77"/>
                </a:solidFill>
                <a:latin typeface="Calibri" panose="020F0502020204030204" pitchFamily="34" charset="0"/>
                <a:ea typeface="Calibri" panose="020F0502020204030204" pitchFamily="34" charset="0"/>
                <a:cs typeface="Times New Roman" panose="02020603050405020304" pitchFamily="18" charset="0"/>
              </a:rPr>
              <a:t>The creation of the “magazine” </a:t>
            </a:r>
            <a:r>
              <a:rPr lang="en-US" i="1" dirty="0">
                <a:solidFill>
                  <a:srgbClr val="003F77"/>
                </a:solidFill>
                <a:latin typeface="Calibri" panose="020F0502020204030204" pitchFamily="34" charset="0"/>
                <a:ea typeface="Calibri" panose="020F0502020204030204" pitchFamily="34" charset="0"/>
                <a:cs typeface="Times New Roman" panose="02020603050405020304" pitchFamily="18" charset="0"/>
              </a:rPr>
              <a:t>Food for Thought</a:t>
            </a:r>
            <a:r>
              <a:rPr lang="en-US" dirty="0">
                <a:solidFill>
                  <a:srgbClr val="003F77"/>
                </a:solidFill>
                <a:latin typeface="Calibri" panose="020F0502020204030204" pitchFamily="34" charset="0"/>
                <a:ea typeface="Calibri" panose="020F0502020204030204" pitchFamily="34" charset="0"/>
                <a:cs typeface="Times New Roman" panose="02020603050405020304" pitchFamily="18" charset="0"/>
              </a:rPr>
              <a:t>; an idea incubator aimed at being a trampoline for new local business initiatives for every member of the network, as well as a common ground connecting all of us.</a:t>
            </a:r>
            <a:endParaRPr lang="it-IT" dirty="0">
              <a:solidFill>
                <a:srgbClr val="003F77"/>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endParaRPr lang="en-US" dirty="0">
              <a:solidFill>
                <a:srgbClr val="003F77"/>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59317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riunioni ione">
  <a:themeElements>
    <a:clrScheme name="Sala riunioni ione">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Sala riunioni 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riunioni 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3582</TotalTime>
  <Words>1692</Words>
  <Application>Microsoft Office PowerPoint</Application>
  <PresentationFormat>Widescreen</PresentationFormat>
  <Paragraphs>147</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Century Gothic</vt:lpstr>
      <vt:lpstr>Times New Roman</vt:lpstr>
      <vt:lpstr>Wingdings</vt:lpstr>
      <vt:lpstr>Wingdings 3</vt:lpstr>
      <vt:lpstr>Sala riunioni ione</vt:lpstr>
      <vt:lpstr>Happy 20th Birthday  CH International &amp; Welcome to the Yearly Conference Dubai - Oct. 2017 </vt:lpstr>
      <vt:lpstr>Without our People we would be just a network of Accountants. Thank you Friends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brand CHI</vt:lpstr>
      <vt:lpstr>The brand CH International</vt:lpstr>
      <vt:lpstr>Relationship: a Key of success</vt:lpstr>
      <vt:lpstr>Thanks to…</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independent, BUT don’t go alone</dc:title>
  <dc:creator>alberto carlo magri</dc:creator>
  <cp:lastModifiedBy>Claire Berg</cp:lastModifiedBy>
  <cp:revision>129</cp:revision>
  <cp:lastPrinted>2016-08-23T13:54:38Z</cp:lastPrinted>
  <dcterms:created xsi:type="dcterms:W3CDTF">2016-08-22T12:34:13Z</dcterms:created>
  <dcterms:modified xsi:type="dcterms:W3CDTF">2017-10-19T11:31:48Z</dcterms:modified>
</cp:coreProperties>
</file>